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F8E7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D2D2"/>
          </a:solidFill>
        </a:fill>
      </a:tcStyle>
    </a:wholeTbl>
    <a:band2H>
      <a:tcTxStyle/>
      <a:tcStyle>
        <a:tcBdr/>
        <a:fill>
          <a:solidFill>
            <a:srgbClr val="EAEAE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F8E7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CBDC"/>
          </a:solidFill>
        </a:fill>
      </a:tcStyle>
    </a:wholeTbl>
    <a:band2H>
      <a:tcTxStyle/>
      <a:tcStyle>
        <a:tcBdr/>
        <a:fill>
          <a:solidFill>
            <a:srgbClr val="FBE7EE"/>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F8E7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CBE3"/>
          </a:solidFill>
        </a:fill>
      </a:tcStyle>
    </a:wholeTbl>
    <a:band2H>
      <a:tcTxStyle/>
      <a:tcStyle>
        <a:tcBdr/>
        <a:fill>
          <a:solidFill>
            <a:srgbClr val="EFE7F2"/>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F8E7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EFAE7"/>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F8E71C"/>
      </a:tcTxStyle>
      <a:tcStyle>
        <a:tcBdr>
          <a:left>
            <a:ln w="12700" cap="flat">
              <a:noFill/>
              <a:miter lim="400000"/>
            </a:ln>
          </a:left>
          <a:right>
            <a:ln w="12700" cap="flat">
              <a:noFill/>
              <a:miter lim="400000"/>
            </a:ln>
          </a:right>
          <a:top>
            <a:ln w="50800" cap="flat">
              <a:solidFill>
                <a:srgbClr val="F8E71C"/>
              </a:solidFill>
              <a:prstDash val="solid"/>
              <a:round/>
            </a:ln>
          </a:top>
          <a:bottom>
            <a:ln w="25400" cap="flat">
              <a:solidFill>
                <a:srgbClr val="F8E7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F8E71C"/>
              </a:solidFill>
              <a:prstDash val="solid"/>
              <a:round/>
            </a:ln>
          </a:top>
          <a:bottom>
            <a:ln w="25400" cap="flat">
              <a:solidFill>
                <a:srgbClr val="F8E7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F8E7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F6CB"/>
          </a:solidFill>
        </a:fill>
      </a:tcStyle>
    </a:wholeTbl>
    <a:band2H>
      <a:tcTxStyle/>
      <a:tcStyle>
        <a:tcBdr/>
        <a:fill>
          <a:solidFill>
            <a:srgbClr val="FEFA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E71C"/>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E71C"/>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E71C"/>
          </a:solidFill>
        </a:fill>
      </a:tcStyle>
    </a:firstRow>
  </a:tblStyle>
  <a:tblStyle styleId="{2708684C-4D16-4618-839F-0558EEFCDFE6}" styleName="">
    <a:tblBg/>
    <a:wholeTbl>
      <a:tcTxStyle b="off" i="off">
        <a:font>
          <a:latin typeface="Arial"/>
          <a:ea typeface="Arial"/>
          <a:cs typeface="Arial"/>
        </a:font>
        <a:srgbClr val="F8E71C"/>
      </a:tcTxStyle>
      <a:tcStyle>
        <a:tcBdr>
          <a:left>
            <a:ln w="12700" cap="flat">
              <a:solidFill>
                <a:srgbClr val="F8E71C"/>
              </a:solidFill>
              <a:prstDash val="solid"/>
              <a:round/>
            </a:ln>
          </a:left>
          <a:right>
            <a:ln w="12700" cap="flat">
              <a:solidFill>
                <a:srgbClr val="F8E71C"/>
              </a:solidFill>
              <a:prstDash val="solid"/>
              <a:round/>
            </a:ln>
          </a:right>
          <a:top>
            <a:ln w="12700" cap="flat">
              <a:solidFill>
                <a:srgbClr val="F8E71C"/>
              </a:solidFill>
              <a:prstDash val="solid"/>
              <a:round/>
            </a:ln>
          </a:top>
          <a:bottom>
            <a:ln w="12700" cap="flat">
              <a:solidFill>
                <a:srgbClr val="F8E71C"/>
              </a:solidFill>
              <a:prstDash val="solid"/>
              <a:round/>
            </a:ln>
          </a:bottom>
          <a:insideH>
            <a:ln w="12700" cap="flat">
              <a:solidFill>
                <a:srgbClr val="F8E71C"/>
              </a:solidFill>
              <a:prstDash val="solid"/>
              <a:round/>
            </a:ln>
          </a:insideH>
          <a:insideV>
            <a:ln w="12700" cap="flat">
              <a:solidFill>
                <a:srgbClr val="F8E71C"/>
              </a:solidFill>
              <a:prstDash val="solid"/>
              <a:round/>
            </a:ln>
          </a:insideV>
        </a:tcBdr>
        <a:fill>
          <a:solidFill>
            <a:srgbClr val="F8E71C">
              <a:alpha val="20000"/>
            </a:srgbClr>
          </a:solidFill>
        </a:fill>
      </a:tcStyle>
    </a:wholeTbl>
    <a:band2H>
      <a:tcTxStyle/>
      <a:tcStyle>
        <a:tcBdr/>
        <a:fill>
          <a:solidFill>
            <a:srgbClr val="FFFFFF"/>
          </a:solidFill>
        </a:fill>
      </a:tcStyle>
    </a:band2H>
    <a:firstCol>
      <a:tcTxStyle b="on" i="off">
        <a:font>
          <a:latin typeface="Arial"/>
          <a:ea typeface="Arial"/>
          <a:cs typeface="Arial"/>
        </a:font>
        <a:srgbClr val="F8E71C"/>
      </a:tcTxStyle>
      <a:tcStyle>
        <a:tcBdr>
          <a:left>
            <a:ln w="12700" cap="flat">
              <a:solidFill>
                <a:srgbClr val="F8E71C"/>
              </a:solidFill>
              <a:prstDash val="solid"/>
              <a:round/>
            </a:ln>
          </a:left>
          <a:right>
            <a:ln w="12700" cap="flat">
              <a:solidFill>
                <a:srgbClr val="F8E71C"/>
              </a:solidFill>
              <a:prstDash val="solid"/>
              <a:round/>
            </a:ln>
          </a:right>
          <a:top>
            <a:ln w="12700" cap="flat">
              <a:solidFill>
                <a:srgbClr val="F8E71C"/>
              </a:solidFill>
              <a:prstDash val="solid"/>
              <a:round/>
            </a:ln>
          </a:top>
          <a:bottom>
            <a:ln w="12700" cap="flat">
              <a:solidFill>
                <a:srgbClr val="F8E71C"/>
              </a:solidFill>
              <a:prstDash val="solid"/>
              <a:round/>
            </a:ln>
          </a:bottom>
          <a:insideH>
            <a:ln w="12700" cap="flat">
              <a:solidFill>
                <a:srgbClr val="F8E71C"/>
              </a:solidFill>
              <a:prstDash val="solid"/>
              <a:round/>
            </a:ln>
          </a:insideH>
          <a:insideV>
            <a:ln w="12700" cap="flat">
              <a:solidFill>
                <a:srgbClr val="F8E71C"/>
              </a:solidFill>
              <a:prstDash val="solid"/>
              <a:round/>
            </a:ln>
          </a:insideV>
        </a:tcBdr>
        <a:fill>
          <a:solidFill>
            <a:srgbClr val="F8E71C">
              <a:alpha val="20000"/>
            </a:srgbClr>
          </a:solidFill>
        </a:fill>
      </a:tcStyle>
    </a:firstCol>
    <a:lastRow>
      <a:tcTxStyle b="on" i="off">
        <a:font>
          <a:latin typeface="Arial"/>
          <a:ea typeface="Arial"/>
          <a:cs typeface="Arial"/>
        </a:font>
        <a:srgbClr val="F8E71C"/>
      </a:tcTxStyle>
      <a:tcStyle>
        <a:tcBdr>
          <a:left>
            <a:ln w="12700" cap="flat">
              <a:solidFill>
                <a:srgbClr val="F8E71C"/>
              </a:solidFill>
              <a:prstDash val="solid"/>
              <a:round/>
            </a:ln>
          </a:left>
          <a:right>
            <a:ln w="12700" cap="flat">
              <a:solidFill>
                <a:srgbClr val="F8E71C"/>
              </a:solidFill>
              <a:prstDash val="solid"/>
              <a:round/>
            </a:ln>
          </a:right>
          <a:top>
            <a:ln w="50800" cap="flat">
              <a:solidFill>
                <a:srgbClr val="F8E71C"/>
              </a:solidFill>
              <a:prstDash val="solid"/>
              <a:round/>
            </a:ln>
          </a:top>
          <a:bottom>
            <a:ln w="12700" cap="flat">
              <a:solidFill>
                <a:srgbClr val="F8E71C"/>
              </a:solidFill>
              <a:prstDash val="solid"/>
              <a:round/>
            </a:ln>
          </a:bottom>
          <a:insideH>
            <a:ln w="12700" cap="flat">
              <a:solidFill>
                <a:srgbClr val="F8E71C"/>
              </a:solidFill>
              <a:prstDash val="solid"/>
              <a:round/>
            </a:ln>
          </a:insideH>
          <a:insideV>
            <a:ln w="12700" cap="flat">
              <a:solidFill>
                <a:srgbClr val="F8E71C"/>
              </a:solidFill>
              <a:prstDash val="solid"/>
              <a:round/>
            </a:ln>
          </a:insideV>
        </a:tcBdr>
        <a:fill>
          <a:noFill/>
        </a:fill>
      </a:tcStyle>
    </a:lastRow>
    <a:firstRow>
      <a:tcTxStyle b="on" i="off">
        <a:font>
          <a:latin typeface="Arial"/>
          <a:ea typeface="Arial"/>
          <a:cs typeface="Arial"/>
        </a:font>
        <a:srgbClr val="F8E71C"/>
      </a:tcTxStyle>
      <a:tcStyle>
        <a:tcBdr>
          <a:left>
            <a:ln w="12700" cap="flat">
              <a:solidFill>
                <a:srgbClr val="F8E71C"/>
              </a:solidFill>
              <a:prstDash val="solid"/>
              <a:round/>
            </a:ln>
          </a:left>
          <a:right>
            <a:ln w="12700" cap="flat">
              <a:solidFill>
                <a:srgbClr val="F8E71C"/>
              </a:solidFill>
              <a:prstDash val="solid"/>
              <a:round/>
            </a:ln>
          </a:right>
          <a:top>
            <a:ln w="12700" cap="flat">
              <a:solidFill>
                <a:srgbClr val="F8E71C"/>
              </a:solidFill>
              <a:prstDash val="solid"/>
              <a:round/>
            </a:ln>
          </a:top>
          <a:bottom>
            <a:ln w="25400" cap="flat">
              <a:solidFill>
                <a:srgbClr val="F8E71C"/>
              </a:solidFill>
              <a:prstDash val="solid"/>
              <a:round/>
            </a:ln>
          </a:bottom>
          <a:insideH>
            <a:ln w="12700" cap="flat">
              <a:solidFill>
                <a:srgbClr val="F8E71C"/>
              </a:solidFill>
              <a:prstDash val="solid"/>
              <a:round/>
            </a:ln>
          </a:insideH>
          <a:insideV>
            <a:ln w="12700" cap="flat">
              <a:solidFill>
                <a:srgbClr val="F8E7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8" d="100"/>
          <a:sy n="98" d="100"/>
        </p:scale>
        <p:origin x="-616"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25" Type="http://schemas.openxmlformats.org/officeDocument/2006/relationships/slide" Target="slides/slide24.xml"/><Relationship Id="rId7" Type="http://schemas.openxmlformats.org/officeDocument/2006/relationships/slide" Target="slides/slide6.xml"/><Relationship Id="rId33"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customXml" Target="../customXml/item2.xml"/><Relationship Id="rId20" Type="http://schemas.openxmlformats.org/officeDocument/2006/relationships/slide" Target="slides/slide19.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printerSettings" Target="printerSettings/printerSettings1.bin"/><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customXml" Target="../customXml/item1.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tableStyles" Target="tableStyles.xml"/><Relationship Id="rId15" Type="http://schemas.openxmlformats.org/officeDocument/2006/relationships/slide" Target="slides/slide14.xml"/><Relationship Id="rId3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theme" Target="theme/theme1.xml"/><Relationship Id="rId14" Type="http://schemas.openxmlformats.org/officeDocument/2006/relationships/slide" Target="slides/slide13.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1143000" y="685800"/>
            <a:ext cx="4572000" cy="3429000"/>
          </a:xfrm>
          <a:prstGeom prst="rect">
            <a:avLst/>
          </a:prstGeom>
        </p:spPr>
        <p:txBody>
          <a:bodyPr/>
          <a:lstStyle/>
          <a:p>
            <a:endParaRPr/>
          </a:p>
        </p:txBody>
      </p:sp>
      <p:sp>
        <p:nvSpPr>
          <p:cNvPr id="111" name="Shape 11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43972222"/>
      </p:ext>
    </p:extLst>
  </p:cSld>
  <p:clrMap bg1="lt1" tx1="dk1" bg2="lt2" tx2="dk2" accent1="accent1" accent2="accent2" accent3="accent3" accent4="accent4" accent5="accent5" accent6="accent6" hlink="hlink" folHlink="folHlink"/>
  <p:notesStyle>
    <a:lvl1pPr latinLnBrk="0">
      <a:defRPr>
        <a:latin typeface="+mj-lt"/>
        <a:ea typeface="+mj-ea"/>
        <a:cs typeface="+mj-cs"/>
        <a:sym typeface="Helvetica Neue"/>
      </a:defRPr>
    </a:lvl1pPr>
    <a:lvl2pPr indent="228600" latinLnBrk="0">
      <a:defRPr>
        <a:latin typeface="+mj-lt"/>
        <a:ea typeface="+mj-ea"/>
        <a:cs typeface="+mj-cs"/>
        <a:sym typeface="Helvetica Neue"/>
      </a:defRPr>
    </a:lvl2pPr>
    <a:lvl3pPr indent="457200" latinLnBrk="0">
      <a:defRPr>
        <a:latin typeface="+mj-lt"/>
        <a:ea typeface="+mj-ea"/>
        <a:cs typeface="+mj-cs"/>
        <a:sym typeface="Helvetica Neue"/>
      </a:defRPr>
    </a:lvl3pPr>
    <a:lvl4pPr indent="685800" latinLnBrk="0">
      <a:defRPr>
        <a:latin typeface="+mj-lt"/>
        <a:ea typeface="+mj-ea"/>
        <a:cs typeface="+mj-cs"/>
        <a:sym typeface="Helvetica Neue"/>
      </a:defRPr>
    </a:lvl4pPr>
    <a:lvl5pPr indent="914400" latinLnBrk="0">
      <a:defRPr>
        <a:latin typeface="+mj-lt"/>
        <a:ea typeface="+mj-ea"/>
        <a:cs typeface="+mj-cs"/>
        <a:sym typeface="Helvetica Neue"/>
      </a:defRPr>
    </a:lvl5pPr>
    <a:lvl6pPr indent="1143000" latinLnBrk="0">
      <a:defRPr>
        <a:latin typeface="+mj-lt"/>
        <a:ea typeface="+mj-ea"/>
        <a:cs typeface="+mj-cs"/>
        <a:sym typeface="Helvetica Neue"/>
      </a:defRPr>
    </a:lvl6pPr>
    <a:lvl7pPr indent="1371600" latinLnBrk="0">
      <a:defRPr>
        <a:latin typeface="+mj-lt"/>
        <a:ea typeface="+mj-ea"/>
        <a:cs typeface="+mj-cs"/>
        <a:sym typeface="Helvetica Neue"/>
      </a:defRPr>
    </a:lvl7pPr>
    <a:lvl8pPr indent="1600200" latinLnBrk="0">
      <a:defRPr>
        <a:latin typeface="+mj-lt"/>
        <a:ea typeface="+mj-ea"/>
        <a:cs typeface="+mj-cs"/>
        <a:sym typeface="Helvetica Neue"/>
      </a:defRPr>
    </a:lvl8pPr>
    <a:lvl9pPr indent="1828800" latinLnBrk="0">
      <a:defRPr>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F8E71C"/>
        </a:solidFill>
        <a:effectLst/>
      </p:bgPr>
    </p:bg>
    <p:spTree>
      <p:nvGrpSpPr>
        <p:cNvPr id="1" name=""/>
        <p:cNvGrpSpPr/>
        <p:nvPr/>
      </p:nvGrpSpPr>
      <p:grpSpPr>
        <a:xfrm>
          <a:off x="0" y="0"/>
          <a:ext cx="0" cy="0"/>
          <a:chOff x="0" y="0"/>
          <a:chExt cx="0" cy="0"/>
        </a:xfrm>
      </p:grpSpPr>
      <p:sp>
        <p:nvSpPr>
          <p:cNvPr id="11" name="Shape 11"/>
          <p:cNvSpPr/>
          <p:nvPr/>
        </p:nvSpPr>
        <p:spPr>
          <a:xfrm>
            <a:off x="4286250" y="0"/>
            <a:ext cx="72301" cy="5143500"/>
          </a:xfrm>
          <a:prstGeom prst="rect">
            <a:avLst/>
          </a:prstGeom>
          <a:solidFill>
            <a:srgbClr val="000000"/>
          </a:solidFill>
          <a:ln w="12700">
            <a:miter lim="400000"/>
          </a:ln>
        </p:spPr>
        <p:txBody>
          <a:bodyPr lIns="45719" rIns="45719" anchor="ctr"/>
          <a:lstStyle/>
          <a:p>
            <a:pPr>
              <a:defRPr>
                <a:solidFill>
                  <a:srgbClr val="000000"/>
                </a:solidFill>
              </a:defRPr>
            </a:pPr>
            <a:endParaRPr/>
          </a:p>
        </p:txBody>
      </p:sp>
      <p:sp>
        <p:nvSpPr>
          <p:cNvPr id="12" name="Shape 12"/>
          <p:cNvSpPr/>
          <p:nvPr/>
        </p:nvSpPr>
        <p:spPr>
          <a:xfrm>
            <a:off x="4358475" y="0"/>
            <a:ext cx="3853201" cy="5143500"/>
          </a:xfrm>
          <a:prstGeom prst="rect">
            <a:avLst/>
          </a:prstGeom>
          <a:solidFill>
            <a:schemeClr val="accent5"/>
          </a:solidFill>
          <a:ln w="12700">
            <a:miter lim="400000"/>
          </a:ln>
        </p:spPr>
        <p:txBody>
          <a:bodyPr lIns="45719" rIns="45719" anchor="ctr"/>
          <a:lstStyle/>
          <a:p>
            <a:pPr>
              <a:defRPr>
                <a:solidFill>
                  <a:srgbClr val="000000"/>
                </a:solidFill>
              </a:defRPr>
            </a:pPr>
            <a:endParaRPr/>
          </a:p>
        </p:txBody>
      </p:sp>
      <p:sp>
        <p:nvSpPr>
          <p:cNvPr id="13" name="Shape 13"/>
          <p:cNvSpPr>
            <a:spLocks noGrp="1"/>
          </p:cNvSpPr>
          <p:nvPr>
            <p:ph type="title"/>
          </p:nvPr>
        </p:nvSpPr>
        <p:spPr>
          <a:xfrm>
            <a:off x="344249" y="1403849"/>
            <a:ext cx="8455502" cy="2146801"/>
          </a:xfrm>
          <a:prstGeom prst="rect">
            <a:avLst/>
          </a:prstGeom>
          <a:solidFill>
            <a:srgbClr val="FFFFFF"/>
          </a:solidFill>
        </p:spPr>
        <p:txBody>
          <a:bodyPr anchor="ctr"/>
          <a:lstStyle>
            <a:lvl1pPr algn="ctr">
              <a:defRPr sz="6800" b="1">
                <a:latin typeface="Playfair Display"/>
                <a:ea typeface="Playfair Display"/>
                <a:cs typeface="Playfair Display"/>
                <a:sym typeface="Playfair Display"/>
              </a:defRPr>
            </a:lvl1pPr>
          </a:lstStyle>
          <a:p>
            <a:r>
              <a:t>Title Text</a:t>
            </a:r>
          </a:p>
        </p:txBody>
      </p:sp>
      <p:sp>
        <p:nvSpPr>
          <p:cNvPr id="14" name="Shape 14"/>
          <p:cNvSpPr>
            <a:spLocks noGrp="1"/>
          </p:cNvSpPr>
          <p:nvPr>
            <p:ph type="body" sz="quarter" idx="1"/>
          </p:nvPr>
        </p:nvSpPr>
        <p:spPr>
          <a:xfrm>
            <a:off x="344249" y="3550649"/>
            <a:ext cx="4910101" cy="577801"/>
          </a:xfrm>
          <a:prstGeom prst="rect">
            <a:avLst/>
          </a:prstGeom>
          <a:solidFill>
            <a:srgbClr val="000000"/>
          </a:solidFill>
        </p:spPr>
        <p:txBody>
          <a:bodyPr anchor="ctr"/>
          <a:lstStyle>
            <a:lvl1pPr>
              <a:lnSpc>
                <a:spcPct val="100000"/>
              </a:lnSpc>
              <a:spcBef>
                <a:spcPts val="0"/>
              </a:spcBef>
              <a:defRPr sz="2400" b="1">
                <a:solidFill>
                  <a:srgbClr val="FFFFFF"/>
                </a:solidFill>
                <a:latin typeface="Montserrat"/>
                <a:ea typeface="Montserrat"/>
                <a:cs typeface="Montserrat"/>
                <a:sym typeface="Montserrat"/>
              </a:defRPr>
            </a:lvl1pPr>
            <a:lvl2pPr>
              <a:lnSpc>
                <a:spcPct val="100000"/>
              </a:lnSpc>
              <a:spcBef>
                <a:spcPts val="0"/>
              </a:spcBef>
              <a:defRPr sz="2400" b="1">
                <a:solidFill>
                  <a:srgbClr val="FFFFFF"/>
                </a:solidFill>
                <a:latin typeface="Montserrat"/>
                <a:ea typeface="Montserrat"/>
                <a:cs typeface="Montserrat"/>
                <a:sym typeface="Montserrat"/>
              </a:defRPr>
            </a:lvl2pPr>
            <a:lvl3pPr>
              <a:lnSpc>
                <a:spcPct val="100000"/>
              </a:lnSpc>
              <a:spcBef>
                <a:spcPts val="0"/>
              </a:spcBef>
              <a:defRPr sz="2400" b="1">
                <a:solidFill>
                  <a:srgbClr val="FFFFFF"/>
                </a:solidFill>
                <a:latin typeface="Montserrat"/>
                <a:ea typeface="Montserrat"/>
                <a:cs typeface="Montserrat"/>
                <a:sym typeface="Montserrat"/>
              </a:defRPr>
            </a:lvl3pPr>
            <a:lvl4pPr>
              <a:lnSpc>
                <a:spcPct val="100000"/>
              </a:lnSpc>
              <a:spcBef>
                <a:spcPts val="0"/>
              </a:spcBef>
              <a:defRPr sz="2400" b="1">
                <a:solidFill>
                  <a:srgbClr val="FFFFFF"/>
                </a:solidFill>
                <a:latin typeface="Montserrat"/>
                <a:ea typeface="Montserrat"/>
                <a:cs typeface="Montserrat"/>
                <a:sym typeface="Montserrat"/>
              </a:defRPr>
            </a:lvl4pPr>
            <a:lvl5pPr>
              <a:lnSpc>
                <a:spcPct val="100000"/>
              </a:lnSpc>
              <a:spcBef>
                <a:spcPts val="0"/>
              </a:spcBef>
              <a:defRPr sz="2400" b="1">
                <a:solidFill>
                  <a:srgbClr val="FFFFFF"/>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number">
    <p:spTree>
      <p:nvGrpSpPr>
        <p:cNvPr id="1" name=""/>
        <p:cNvGrpSpPr/>
        <p:nvPr/>
      </p:nvGrpSpPr>
      <p:grpSpPr>
        <a:xfrm>
          <a:off x="0" y="0"/>
          <a:ext cx="0" cy="0"/>
          <a:chOff x="0" y="0"/>
          <a:chExt cx="0" cy="0"/>
        </a:xfrm>
      </p:grpSpPr>
      <p:sp>
        <p:nvSpPr>
          <p:cNvPr id="95" name="Shape 95"/>
          <p:cNvSpPr>
            <a:spLocks noGrp="1"/>
          </p:cNvSpPr>
          <p:nvPr>
            <p:ph type="title"/>
          </p:nvPr>
        </p:nvSpPr>
        <p:spPr>
          <a:xfrm>
            <a:off x="311699" y="999925"/>
            <a:ext cx="8520602" cy="2146201"/>
          </a:xfrm>
          <a:prstGeom prst="rect">
            <a:avLst/>
          </a:prstGeom>
        </p:spPr>
        <p:txBody>
          <a:bodyPr anchor="b"/>
          <a:lstStyle>
            <a:lvl1pPr algn="ctr">
              <a:defRPr sz="14000">
                <a:latin typeface="Montserrat"/>
                <a:ea typeface="Montserrat"/>
                <a:cs typeface="Montserrat"/>
                <a:sym typeface="Montserrat"/>
              </a:defRPr>
            </a:lvl1pPr>
          </a:lstStyle>
          <a:p>
            <a:r>
              <a:t>Title Text</a:t>
            </a:r>
          </a:p>
        </p:txBody>
      </p:sp>
      <p:sp>
        <p:nvSpPr>
          <p:cNvPr id="96" name="Shape 96"/>
          <p:cNvSpPr>
            <a:spLocks noGrp="1"/>
          </p:cNvSpPr>
          <p:nvPr>
            <p:ph type="body" sz="half" idx="1"/>
          </p:nvPr>
        </p:nvSpPr>
        <p:spPr>
          <a:xfrm>
            <a:off x="311699" y="32284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7" name="Shape 9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5"/>
        </a:solidFill>
        <a:effectLst/>
      </p:bgPr>
    </p:bg>
    <p:spTree>
      <p:nvGrpSpPr>
        <p:cNvPr id="1" name=""/>
        <p:cNvGrpSpPr/>
        <p:nvPr/>
      </p:nvGrpSpPr>
      <p:grpSpPr>
        <a:xfrm>
          <a:off x="0" y="0"/>
          <a:ext cx="0" cy="0"/>
          <a:chOff x="0" y="0"/>
          <a:chExt cx="0" cy="0"/>
        </a:xfrm>
      </p:grpSpPr>
      <p:sp>
        <p:nvSpPr>
          <p:cNvPr id="22" name="Shape 22"/>
          <p:cNvSpPr/>
          <p:nvPr/>
        </p:nvSpPr>
        <p:spPr>
          <a:xfrm rot="5400000">
            <a:off x="4550700" y="-498600"/>
            <a:ext cx="42601" cy="8455801"/>
          </a:xfrm>
          <a:prstGeom prst="rect">
            <a:avLst/>
          </a:prstGeom>
          <a:solidFill>
            <a:srgbClr val="000000"/>
          </a:solidFill>
          <a:ln w="12700">
            <a:miter lim="400000"/>
          </a:ln>
        </p:spPr>
        <p:txBody>
          <a:bodyPr lIns="45719" rIns="45719" anchor="ctr"/>
          <a:lstStyle/>
          <a:p>
            <a:pPr>
              <a:defRPr>
                <a:solidFill>
                  <a:srgbClr val="000000"/>
                </a:solidFill>
              </a:defRPr>
            </a:pPr>
            <a:endParaRPr/>
          </a:p>
        </p:txBody>
      </p:sp>
      <p:sp>
        <p:nvSpPr>
          <p:cNvPr id="23" name="Shape 23"/>
          <p:cNvSpPr>
            <a:spLocks noGrp="1"/>
          </p:cNvSpPr>
          <p:nvPr>
            <p:ph type="title"/>
          </p:nvPr>
        </p:nvSpPr>
        <p:spPr>
          <a:xfrm>
            <a:off x="344249" y="1403849"/>
            <a:ext cx="8455502" cy="2146801"/>
          </a:xfrm>
          <a:prstGeom prst="rect">
            <a:avLst/>
          </a:prstGeom>
          <a:solidFill>
            <a:srgbClr val="FFFFFF"/>
          </a:solidFill>
        </p:spPr>
        <p:txBody>
          <a:bodyPr anchor="ctr"/>
          <a:lstStyle>
            <a:lvl1pPr algn="ctr">
              <a:defRPr sz="4800" b="1">
                <a:latin typeface="Playfair Display"/>
                <a:ea typeface="Playfair Display"/>
                <a:cs typeface="Playfair Display"/>
                <a:sym typeface="Playfair Display"/>
              </a:defRPr>
            </a:lvl1pPr>
          </a:lstStyle>
          <a:p>
            <a:r>
              <a:t>Title Text</a:t>
            </a:r>
          </a:p>
        </p:txBody>
      </p:sp>
      <p:sp>
        <p:nvSpPr>
          <p:cNvPr id="24" name="Shape 24"/>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two columns">
    <p:spTree>
      <p:nvGrpSpPr>
        <p:cNvPr id="1" name=""/>
        <p:cNvGrpSpPr/>
        <p:nvPr/>
      </p:nvGrpSpPr>
      <p:grpSpPr>
        <a:xfrm>
          <a:off x="0" y="0"/>
          <a:ext cx="0" cy="0"/>
          <a:chOff x="0" y="0"/>
          <a:chExt cx="0" cy="0"/>
        </a:xfrm>
      </p:grpSpPr>
      <p:sp>
        <p:nvSpPr>
          <p:cNvPr id="40" name="Shape 40"/>
          <p:cNvSpPr>
            <a:spLocks noGrp="1"/>
          </p:cNvSpPr>
          <p:nvPr>
            <p:ph type="title"/>
          </p:nvPr>
        </p:nvSpPr>
        <p:spPr>
          <a:prstGeom prst="rect">
            <a:avLst/>
          </a:prstGeom>
        </p:spPr>
        <p:txBody>
          <a:bodyPr/>
          <a:lstStyle/>
          <a:p>
            <a:r>
              <a:t>Title Text</a:t>
            </a:r>
          </a:p>
        </p:txBody>
      </p:sp>
      <p:sp>
        <p:nvSpPr>
          <p:cNvPr id="41" name="Shape 41"/>
          <p:cNvSpPr>
            <a:spLocks noGrp="1"/>
          </p:cNvSpPr>
          <p:nvPr>
            <p:ph type="body" sz="half" idx="1"/>
          </p:nvPr>
        </p:nvSpPr>
        <p:spPr>
          <a:xfrm>
            <a:off x="311699" y="1234049"/>
            <a:ext cx="3999902" cy="3334801"/>
          </a:xfrm>
          <a:prstGeom prst="rect">
            <a:avLst/>
          </a:prstGeom>
        </p:spPr>
        <p:txBody>
          <a:bodyPr/>
          <a:lstStyle>
            <a:lvl1pPr>
              <a:defRPr sz="1400"/>
            </a:lvl1pPr>
            <a:lvl2pPr>
              <a:defRPr sz="1400"/>
            </a:lvl2pPr>
            <a:lvl3pPr>
              <a:defRPr sz="1400"/>
            </a:lvl3pPr>
            <a:lvl4pPr>
              <a:defRPr sz="1400"/>
            </a:lvl4pPr>
            <a:lvl5pPr>
              <a:defRPr sz="1400"/>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body" sz="half" idx="13"/>
          </p:nvPr>
        </p:nvSpPr>
        <p:spPr>
          <a:xfrm>
            <a:off x="4832399" y="1234049"/>
            <a:ext cx="3999902" cy="3334801"/>
          </a:xfrm>
          <a:prstGeom prst="rect">
            <a:avLst/>
          </a:prstGeom>
        </p:spPr>
        <p:txBody>
          <a:bodyPr/>
          <a:lstStyle/>
          <a:p>
            <a:pPr>
              <a:defRPr sz="1400"/>
            </a:pPr>
            <a:endParaRPr/>
          </a:p>
        </p:txBody>
      </p:sp>
      <p:sp>
        <p:nvSpPr>
          <p:cNvPr id="43" name="Shape 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p>
            <a:r>
              <a:t>Title Text</a:t>
            </a:r>
          </a:p>
        </p:txBody>
      </p:sp>
      <p:sp>
        <p:nvSpPr>
          <p:cNvPr id="51" name="Shape 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 column text">
    <p:spTree>
      <p:nvGrpSpPr>
        <p:cNvPr id="1" name=""/>
        <p:cNvGrpSpPr/>
        <p:nvPr/>
      </p:nvGrpSpPr>
      <p:grpSpPr>
        <a:xfrm>
          <a:off x="0" y="0"/>
          <a:ext cx="0" cy="0"/>
          <a:chOff x="0" y="0"/>
          <a:chExt cx="0" cy="0"/>
        </a:xfrm>
      </p:grpSpPr>
      <p:sp>
        <p:nvSpPr>
          <p:cNvPr id="58" name="Shape 58"/>
          <p:cNvSpPr>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9" name="Shape 59"/>
          <p:cNvSpPr>
            <a:spLocks noGrp="1"/>
          </p:cNvSpPr>
          <p:nvPr>
            <p:ph type="body" sz="quarter" idx="1"/>
          </p:nvPr>
        </p:nvSpPr>
        <p:spPr>
          <a:xfrm>
            <a:off x="311699" y="1389599"/>
            <a:ext cx="2808001" cy="3179401"/>
          </a:xfrm>
          <a:prstGeom prst="rect">
            <a:avLst/>
          </a:prstGeom>
        </p:spPr>
        <p:txBody>
          <a:bodyPr/>
          <a:lstStyle>
            <a:lvl1pPr>
              <a:defRPr sz="1200"/>
            </a:lvl1pPr>
            <a:lvl2pPr>
              <a:defRPr sz="1200"/>
            </a:lvl2pPr>
            <a:lvl3pPr>
              <a:defRPr sz="1200"/>
            </a:lvl3pPr>
            <a:lvl4pPr>
              <a:defRPr sz="1200"/>
            </a:lvl4pPr>
            <a:lvl5pPr>
              <a:defRPr sz="1200"/>
            </a:lvl5pPr>
          </a:lstStyle>
          <a:p>
            <a:r>
              <a:t>Body Level One</a:t>
            </a:r>
          </a:p>
          <a:p>
            <a:pPr lvl="1"/>
            <a:r>
              <a:t>Body Level Two</a:t>
            </a:r>
          </a:p>
          <a:p>
            <a:pPr lvl="2"/>
            <a:r>
              <a:t>Body Level Three</a:t>
            </a:r>
          </a:p>
          <a:p>
            <a:pPr lvl="3"/>
            <a:r>
              <a:t>Body Level Four</a:t>
            </a:r>
          </a:p>
          <a:p>
            <a:pPr lvl="4"/>
            <a:r>
              <a:t>Body Level Five</a:t>
            </a:r>
          </a:p>
        </p:txBody>
      </p:sp>
      <p:sp>
        <p:nvSpPr>
          <p:cNvPr id="60" name="Shape 6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 point">
    <p:bg>
      <p:bgPr>
        <a:solidFill>
          <a:schemeClr val="accent3"/>
        </a:solid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490250" y="526349"/>
            <a:ext cx="5618701" cy="4090801"/>
          </a:xfrm>
          <a:prstGeom prst="rect">
            <a:avLst/>
          </a:prstGeom>
        </p:spPr>
        <p:txBody>
          <a:bodyPr anchor="ctr"/>
          <a:lstStyle>
            <a:lvl1pPr>
              <a:defRPr sz="5400">
                <a:solidFill>
                  <a:srgbClr val="FFFFFF"/>
                </a:solidFill>
                <a:latin typeface="Playfair Display"/>
                <a:ea typeface="Playfair Display"/>
                <a:cs typeface="Playfair Display"/>
                <a:sym typeface="Playfair Display"/>
              </a:defRPr>
            </a:lvl1pPr>
          </a:lstStyle>
          <a:p>
            <a:r>
              <a:t>Title Text</a:t>
            </a:r>
          </a:p>
        </p:txBody>
      </p:sp>
      <p:sp>
        <p:nvSpPr>
          <p:cNvPr id="68" name="Shape 68"/>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 title and description">
    <p:spTree>
      <p:nvGrpSpPr>
        <p:cNvPr id="1" name=""/>
        <p:cNvGrpSpPr/>
        <p:nvPr/>
      </p:nvGrpSpPr>
      <p:grpSpPr>
        <a:xfrm>
          <a:off x="0" y="0"/>
          <a:ext cx="0" cy="0"/>
          <a:chOff x="0" y="0"/>
          <a:chExt cx="0" cy="0"/>
        </a:xfrm>
      </p:grpSpPr>
      <p:sp>
        <p:nvSpPr>
          <p:cNvPr id="75" name="Shape 75"/>
          <p:cNvSpPr/>
          <p:nvPr/>
        </p:nvSpPr>
        <p:spPr>
          <a:xfrm>
            <a:off x="4572000" y="-75"/>
            <a:ext cx="4572000" cy="5143501"/>
          </a:xfrm>
          <a:prstGeom prst="rect">
            <a:avLst/>
          </a:prstGeom>
          <a:solidFill>
            <a:srgbClr val="F8E71C"/>
          </a:solidFill>
          <a:ln w="12700">
            <a:miter lim="400000"/>
          </a:ln>
        </p:spPr>
        <p:txBody>
          <a:bodyPr lIns="45719" rIns="45719" anchor="ctr"/>
          <a:lstStyle/>
          <a:p>
            <a:pPr>
              <a:defRPr>
                <a:solidFill>
                  <a:srgbClr val="000000"/>
                </a:solidFill>
              </a:defRPr>
            </a:pPr>
            <a:endParaRPr/>
          </a:p>
        </p:txBody>
      </p:sp>
      <p:sp>
        <p:nvSpPr>
          <p:cNvPr id="76" name="Shape 76"/>
          <p:cNvSpPr/>
          <p:nvPr/>
        </p:nvSpPr>
        <p:spPr>
          <a:xfrm>
            <a:off x="5029675" y="4495500"/>
            <a:ext cx="468301" cy="1"/>
          </a:xfrm>
          <a:prstGeom prst="line">
            <a:avLst/>
          </a:prstGeom>
          <a:ln w="19050">
            <a:solidFill>
              <a:srgbClr val="000000"/>
            </a:solidFill>
          </a:ln>
        </p:spPr>
        <p:txBody>
          <a:bodyPr lIns="45719" rIns="45719"/>
          <a:lstStyle/>
          <a:p>
            <a:endParaRPr/>
          </a:p>
        </p:txBody>
      </p:sp>
      <p:sp>
        <p:nvSpPr>
          <p:cNvPr id="77" name="Shape 77"/>
          <p:cNvSpPr>
            <a:spLocks noGrp="1"/>
          </p:cNvSpPr>
          <p:nvPr>
            <p:ph type="title"/>
          </p:nvPr>
        </p:nvSpPr>
        <p:spPr>
          <a:xfrm>
            <a:off x="265500" y="1081674"/>
            <a:ext cx="4045200" cy="1786202"/>
          </a:xfrm>
          <a:prstGeom prst="rect">
            <a:avLst/>
          </a:prstGeom>
        </p:spPr>
        <p:txBody>
          <a:bodyPr anchor="b"/>
          <a:lstStyle>
            <a:lvl1pPr algn="ctr">
              <a:defRPr sz="4200"/>
            </a:lvl1pPr>
          </a:lstStyle>
          <a:p>
            <a:r>
              <a:t>Title Text</a:t>
            </a:r>
          </a:p>
        </p:txBody>
      </p:sp>
      <p:sp>
        <p:nvSpPr>
          <p:cNvPr id="78" name="Shape 78"/>
          <p:cNvSpPr>
            <a:spLocks noGrp="1"/>
          </p:cNvSpPr>
          <p:nvPr>
            <p:ph type="body" sz="quarter" idx="1"/>
          </p:nvPr>
        </p:nvSpPr>
        <p:spPr>
          <a:xfrm>
            <a:off x="265500" y="2921399"/>
            <a:ext cx="4045200" cy="1345502"/>
          </a:xfrm>
          <a:prstGeom prst="rect">
            <a:avLst/>
          </a:prstGeom>
        </p:spPr>
        <p:txBody>
          <a:bodyPr/>
          <a:lstStyle>
            <a:lvl1pPr algn="ctr">
              <a:lnSpc>
                <a:spcPct val="100000"/>
              </a:lnSpc>
              <a:spcBef>
                <a:spcPts val="0"/>
              </a:spcBef>
              <a:defRPr sz="2100"/>
            </a:lvl1pPr>
            <a:lvl2pPr algn="ctr">
              <a:lnSpc>
                <a:spcPct val="100000"/>
              </a:lnSpc>
              <a:spcBef>
                <a:spcPts val="0"/>
              </a:spcBef>
              <a:defRPr sz="2100"/>
            </a:lvl2pPr>
            <a:lvl3pPr algn="ctr">
              <a:lnSpc>
                <a:spcPct val="100000"/>
              </a:lnSpc>
              <a:spcBef>
                <a:spcPts val="0"/>
              </a:spcBef>
              <a:defRPr sz="2100"/>
            </a:lvl3pPr>
            <a:lvl4pPr algn="ctr">
              <a:lnSpc>
                <a:spcPct val="100000"/>
              </a:lnSpc>
              <a:spcBef>
                <a:spcPts val="0"/>
              </a:spcBef>
              <a:defRPr sz="2100"/>
            </a:lvl4pPr>
            <a:lvl5pPr algn="ctr">
              <a:lnSpc>
                <a:spcPct val="100000"/>
              </a:lnSpc>
              <a:spcBef>
                <a:spcPts val="0"/>
              </a:spcBef>
              <a:defRPr sz="2100"/>
            </a:lvl5p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body" sz="half" idx="13"/>
          </p:nvPr>
        </p:nvSpPr>
        <p:spPr>
          <a:xfrm>
            <a:off x="4939500" y="724199"/>
            <a:ext cx="3837000" cy="3695102"/>
          </a:xfrm>
          <a:prstGeom prst="rect">
            <a:avLst/>
          </a:prstGeom>
        </p:spPr>
        <p:txBody>
          <a:bodyPr anchor="ctr"/>
          <a:lstStyle/>
          <a:p>
            <a:endParaRPr/>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
    <p:spTree>
      <p:nvGrpSpPr>
        <p:cNvPr id="1" name=""/>
        <p:cNvGrpSpPr/>
        <p:nvPr/>
      </p:nvGrpSpPr>
      <p:grpSpPr>
        <a:xfrm>
          <a:off x="0" y="0"/>
          <a:ext cx="0" cy="0"/>
          <a:chOff x="0" y="0"/>
          <a:chExt cx="0" cy="0"/>
        </a:xfrm>
      </p:grpSpPr>
      <p:sp>
        <p:nvSpPr>
          <p:cNvPr id="87" name="Shape 87"/>
          <p:cNvSpPr>
            <a:spLocks noGrp="1"/>
          </p:cNvSpPr>
          <p:nvPr>
            <p:ph type="body" sz="quarter" idx="1"/>
          </p:nvPr>
        </p:nvSpPr>
        <p:spPr>
          <a:xfrm>
            <a:off x="311699" y="4230575"/>
            <a:ext cx="5998802" cy="605101"/>
          </a:xfrm>
          <a:prstGeom prst="rect">
            <a:avLst/>
          </a:prstGeom>
        </p:spPr>
        <p:txBody>
          <a:bodyPr anchor="ctr"/>
          <a:lstStyle>
            <a:lvl1pPr>
              <a:lnSpc>
                <a:spcPct val="100000"/>
              </a:lnSpc>
              <a:spcBef>
                <a:spcPts val="0"/>
              </a:spcBef>
            </a:lvl1pPr>
            <a:lvl2pPr>
              <a:lnSpc>
                <a:spcPct val="100000"/>
              </a:lnSpc>
              <a:spcBef>
                <a:spcPts val="0"/>
              </a:spcBef>
            </a:lvl2pPr>
            <a:lvl3pPr>
              <a:lnSpc>
                <a:spcPct val="100000"/>
              </a:lnSpc>
              <a:spcBef>
                <a:spcPts val="0"/>
              </a:spcBef>
            </a:lvl3pPr>
            <a:lvl4pPr>
              <a:lnSpc>
                <a:spcPct val="100000"/>
              </a:lnSpc>
              <a:spcBef>
                <a:spcPts val="0"/>
              </a:spcBef>
            </a:lvl4pPr>
            <a:lvl5pPr>
              <a:lnSpc>
                <a:spcPct val="100000"/>
              </a:lnSpc>
              <a:spcBef>
                <a:spcPts val="0"/>
              </a:spcBef>
            </a:lvl5pPr>
          </a:lstStyle>
          <a:p>
            <a:r>
              <a:t>Body Level One</a:t>
            </a:r>
          </a:p>
          <a:p>
            <a:pPr lvl="1"/>
            <a:r>
              <a:t>Body Level Two</a:t>
            </a:r>
          </a:p>
          <a:p>
            <a:pPr lvl="2"/>
            <a:r>
              <a:t>Body Level Three</a:t>
            </a:r>
          </a:p>
          <a:p>
            <a:pPr lvl="3"/>
            <a:r>
              <a:t>Body Level Four</a:t>
            </a:r>
          </a:p>
          <a:p>
            <a:pPr lvl="4"/>
            <a:r>
              <a:t>Body Level Five</a:t>
            </a:r>
          </a:p>
        </p:txBody>
      </p:sp>
      <p:sp>
        <p:nvSpPr>
          <p:cNvPr id="88" name="Shape 8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a:bodyPr>
          <a:lstStyle/>
          <a:p>
            <a:r>
              <a:t>Title Text</a:t>
            </a:r>
          </a:p>
        </p:txBody>
      </p:sp>
      <p:sp>
        <p:nvSpPr>
          <p:cNvPr id="3" name="Shape 3"/>
          <p:cNvSpPr>
            <a:spLocks noGrp="1"/>
          </p:cNvSpPr>
          <p:nvPr>
            <p:ph type="body" idx="1"/>
          </p:nvPr>
        </p:nvSpPr>
        <p:spPr>
          <a:xfrm>
            <a:off x="311699" y="1234074"/>
            <a:ext cx="8520602" cy="33348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709886" y="4717933"/>
            <a:ext cx="336813" cy="335250"/>
          </a:xfrm>
          <a:prstGeom prst="rect">
            <a:avLst/>
          </a:prstGeom>
          <a:ln w="12700">
            <a:miter lim="400000"/>
          </a:ln>
        </p:spPr>
        <p:txBody>
          <a:bodyPr wrap="none" lIns="91424" tIns="91424" rIns="91424" bIns="91424" anchor="ctr">
            <a:spAutoFit/>
          </a:bodyPr>
          <a:lstStyle>
            <a:lvl1pPr algn="r">
              <a:defRPr sz="1000">
                <a:solidFill>
                  <a:srgbClr val="000000"/>
                </a:solidFill>
                <a:latin typeface="Playfair Display"/>
                <a:ea typeface="Playfair Display"/>
                <a:cs typeface="Playfair Display"/>
                <a:sym typeface="Playfair Display"/>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txStyles>
    <p:titleStyle>
      <a:lvl1pPr marL="0" marR="0" indent="0" algn="l" defTabSz="914400" rtl="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swald"/>
          <a:ea typeface="Oswald"/>
          <a:cs typeface="Oswald"/>
          <a:sym typeface="Oswald"/>
        </a:defRPr>
      </a:lvl9pPr>
    </p:titleStyle>
    <p:bodyStyle>
      <a:lvl1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rgbClr val="000000"/>
          </a:solidFill>
          <a:uFillTx/>
          <a:latin typeface="Playfair Display"/>
          <a:ea typeface="Playfair Display"/>
          <a:cs typeface="Playfair Display"/>
          <a:sym typeface="Playfair Display"/>
        </a:defRPr>
      </a:lvl1pPr>
      <a:lvl2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rgbClr val="000000"/>
          </a:solidFill>
          <a:uFillTx/>
          <a:latin typeface="Playfair Display"/>
          <a:ea typeface="Playfair Display"/>
          <a:cs typeface="Playfair Display"/>
          <a:sym typeface="Playfair Display"/>
        </a:defRPr>
      </a:lvl2pPr>
      <a:lvl3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rgbClr val="000000"/>
          </a:solidFill>
          <a:uFillTx/>
          <a:latin typeface="Playfair Display"/>
          <a:ea typeface="Playfair Display"/>
          <a:cs typeface="Playfair Display"/>
          <a:sym typeface="Playfair Display"/>
        </a:defRPr>
      </a:lvl3pPr>
      <a:lvl4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rgbClr val="000000"/>
          </a:solidFill>
          <a:uFillTx/>
          <a:latin typeface="Playfair Display"/>
          <a:ea typeface="Playfair Display"/>
          <a:cs typeface="Playfair Display"/>
          <a:sym typeface="Playfair Display"/>
        </a:defRPr>
      </a:lvl4pPr>
      <a:lvl5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rgbClr val="000000"/>
          </a:solidFill>
          <a:uFillTx/>
          <a:latin typeface="Playfair Display"/>
          <a:ea typeface="Playfair Display"/>
          <a:cs typeface="Playfair Display"/>
          <a:sym typeface="Playfair Display"/>
        </a:defRPr>
      </a:lvl5pPr>
      <a:lvl6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rgbClr val="000000"/>
          </a:solidFill>
          <a:uFillTx/>
          <a:latin typeface="Playfair Display"/>
          <a:ea typeface="Playfair Display"/>
          <a:cs typeface="Playfair Display"/>
          <a:sym typeface="Playfair Display"/>
        </a:defRPr>
      </a:lvl6pPr>
      <a:lvl7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rgbClr val="000000"/>
          </a:solidFill>
          <a:uFillTx/>
          <a:latin typeface="Playfair Display"/>
          <a:ea typeface="Playfair Display"/>
          <a:cs typeface="Playfair Display"/>
          <a:sym typeface="Playfair Display"/>
        </a:defRPr>
      </a:lvl7pPr>
      <a:lvl8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rgbClr val="000000"/>
          </a:solidFill>
          <a:uFillTx/>
          <a:latin typeface="Playfair Display"/>
          <a:ea typeface="Playfair Display"/>
          <a:cs typeface="Playfair Display"/>
          <a:sym typeface="Playfair Display"/>
        </a:defRPr>
      </a:lvl8pPr>
      <a:lvl9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rgbClr val="000000"/>
          </a:solidFill>
          <a:uFillTx/>
          <a:latin typeface="Playfair Display"/>
          <a:ea typeface="Playfair Display"/>
          <a:cs typeface="Playfair Display"/>
          <a:sym typeface="Playfair Display"/>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Playfair Display"/>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Playfair Display"/>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Playfair Display"/>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Playfair Display"/>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Playfair Display"/>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Playfair Display"/>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Playfair Display"/>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Playfair Display"/>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Playfair Display"/>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bit.ly/languagemanipulatives" TargetMode="Externa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blogs.sd41.bc.ca/learningtech/new-curriculum/core-competenci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teachafl.wordpress.com/2017/02/14/yearbook/" TargetMode="External"/><Relationship Id="rId4" Type="http://schemas.openxmlformats.org/officeDocument/2006/relationships/hyperlink" Target="https://teachafl.wordpress.com/2017/03/05/crayons/" TargetMode="External"/><Relationship Id="rId5" Type="http://schemas.openxmlformats.org/officeDocument/2006/relationships/hyperlink" Target="https://teachafl.wordpress.com/2016/10/20/glow/" TargetMode="External"/><Relationship Id="rId6"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hyperlink" Target="https://teachafl.wordpress.com/2017/02/04/at-the-co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hyperlink" Target="mailto:dbarnum@sd46.bc.c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eg"/><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3.xml"/><Relationship Id="rId2" Type="http://schemas.openxmlformats.org/officeDocument/2006/relationships/hyperlink" Target="https://t.co/0jxBhBkXXn"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playlist?list=PLULiClfmJnmqarihKv9RbTpn4k6Ktc29E" TargetMode="External"/><Relationship Id="rId4" Type="http://schemas.openxmlformats.org/officeDocument/2006/relationships/hyperlink" Target="https://www.youtube.com/playlist?list=PLULiClfmJnmrp_lP9CLaAG0U77MEXwrFK" TargetMode="External"/><Relationship Id="rId1" Type="http://schemas.openxmlformats.org/officeDocument/2006/relationships/slideLayout" Target="../slideLayouts/slideLayout4.xml"/><Relationship Id="rId2" Type="http://schemas.openxmlformats.org/officeDocument/2006/relationships/hyperlink" Target="https://www.youtube.com/playlist?list=PLULiClfmJnmqyzhjbwmrSig1MjL4IMIp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learningcommons62.sd62.bc.ca/files/2016/12/Core-Competencies-Self-Reflection.docx"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curriculum.gov.bc.ca/sites/curriculum.gov.bc.ca/files/pdf/Core_Competencies_Posters.pdf" TargetMode="External"/><Relationship Id="rId3" Type="http://schemas.openxmlformats.org/officeDocument/2006/relationships/hyperlink" Target="https://curriculum.gov.bc.ca/sites/curriculum.gov.bc.ca/files/pdf/supporting-self-assessment.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hyperlink" Target="https://craigmah.wordpress.com/2017/03/24/core-competencies-and-reflection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p:cNvSpPr>
          <p:nvPr>
            <p:ph type="ctrTitle"/>
          </p:nvPr>
        </p:nvSpPr>
        <p:spPr>
          <a:xfrm>
            <a:off x="344249" y="1403849"/>
            <a:ext cx="8455502" cy="2146801"/>
          </a:xfrm>
          <a:prstGeom prst="rect">
            <a:avLst/>
          </a:prstGeom>
        </p:spPr>
        <p:txBody>
          <a:bodyPr/>
          <a:lstStyle>
            <a:lvl1pPr defTabSz="859536">
              <a:defRPr sz="6392"/>
            </a:lvl1pPr>
          </a:lstStyle>
          <a:p>
            <a:r>
              <a:t>Core Competencies Self Assessments</a:t>
            </a:r>
          </a:p>
        </p:txBody>
      </p:sp>
      <p:sp>
        <p:nvSpPr>
          <p:cNvPr id="114" name="Shape 114"/>
          <p:cNvSpPr>
            <a:spLocks noGrp="1"/>
          </p:cNvSpPr>
          <p:nvPr>
            <p:ph type="subTitle" sz="quarter" idx="1"/>
          </p:nvPr>
        </p:nvSpPr>
        <p:spPr>
          <a:xfrm>
            <a:off x="344250" y="3550649"/>
            <a:ext cx="4910100" cy="577801"/>
          </a:xfrm>
          <a:prstGeom prst="rect">
            <a:avLst/>
          </a:prstGeom>
        </p:spPr>
        <p:txBody>
          <a:bodyPr/>
          <a:lstStyle>
            <a:lvl1pPr defTabSz="722376">
              <a:defRPr sz="1896"/>
            </a:lvl1pPr>
          </a:lstStyle>
          <a:p>
            <a:r>
              <a:t>Created at #BCEdChat on March 26, 2017</a:t>
            </a:r>
          </a:p>
        </p:txBody>
      </p:sp>
      <p:pic>
        <p:nvPicPr>
          <p:cNvPr id="115" name="image00.jpg" descr="corecompsymbols.jpg"/>
          <p:cNvPicPr>
            <a:picLocks noChangeAspect="1"/>
          </p:cNvPicPr>
          <p:nvPr/>
        </p:nvPicPr>
        <p:blipFill>
          <a:blip r:embed="rId2">
            <a:extLst/>
          </a:blip>
          <a:stretch>
            <a:fillRect/>
          </a:stretch>
        </p:blipFill>
        <p:spPr>
          <a:xfrm>
            <a:off x="5324075" y="3988446"/>
            <a:ext cx="3819925" cy="1155051"/>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a:xfrm>
            <a:off x="311699" y="65774"/>
            <a:ext cx="8520602" cy="572702"/>
          </a:xfrm>
          <a:prstGeom prst="rect">
            <a:avLst/>
          </a:prstGeom>
        </p:spPr>
        <p:txBody>
          <a:bodyPr/>
          <a:lstStyle>
            <a:lvl1pPr defTabSz="374904">
              <a:defRPr sz="1230"/>
            </a:lvl1pPr>
          </a:lstStyle>
          <a:p>
            <a:r>
              <a:t>@MorozJennifer</a:t>
            </a:r>
          </a:p>
        </p:txBody>
      </p:sp>
      <p:pic>
        <p:nvPicPr>
          <p:cNvPr id="149" name="image09.png"/>
          <p:cNvPicPr>
            <a:picLocks noChangeAspect="1"/>
          </p:cNvPicPr>
          <p:nvPr/>
        </p:nvPicPr>
        <p:blipFill>
          <a:blip r:embed="rId2">
            <a:extLst/>
          </a:blip>
          <a:stretch>
            <a:fillRect/>
          </a:stretch>
        </p:blipFill>
        <p:spPr>
          <a:xfrm>
            <a:off x="912550" y="546324"/>
            <a:ext cx="7845626" cy="4302550"/>
          </a:xfrm>
          <a:prstGeom prst="rect">
            <a:avLst/>
          </a:prstGeom>
          <a:ln w="12700">
            <a:miter lim="400000"/>
          </a:ln>
        </p:spPr>
      </p:pic>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 name="Shape 151"/>
          <p:cNvSpPr>
            <a:spLocks noGrp="1"/>
          </p:cNvSpPr>
          <p:nvPr>
            <p:ph type="title"/>
          </p:nvPr>
        </p:nvSpPr>
        <p:spPr>
          <a:xfrm>
            <a:off x="311699" y="445025"/>
            <a:ext cx="8520602" cy="572701"/>
          </a:xfrm>
          <a:prstGeom prst="rect">
            <a:avLst/>
          </a:prstGeom>
          <a:solidFill>
            <a:srgbClr val="FFEC40"/>
          </a:solidFill>
        </p:spPr>
        <p:txBody>
          <a:bodyPr/>
          <a:lstStyle>
            <a:lvl1pPr defTabSz="768095">
              <a:defRPr sz="2520"/>
            </a:lvl1pPr>
          </a:lstStyle>
          <a:p>
            <a:r>
              <a:t>@allison_burt</a:t>
            </a:r>
          </a:p>
        </p:txBody>
      </p:sp>
      <p:sp>
        <p:nvSpPr>
          <p:cNvPr id="152" name="Shape 152"/>
          <p:cNvSpPr>
            <a:spLocks noGrp="1"/>
          </p:cNvSpPr>
          <p:nvPr>
            <p:ph type="body" idx="1"/>
          </p:nvPr>
        </p:nvSpPr>
        <p:spPr>
          <a:xfrm>
            <a:off x="311699" y="1234074"/>
            <a:ext cx="8520602" cy="3334801"/>
          </a:xfrm>
          <a:prstGeom prst="rect">
            <a:avLst/>
          </a:prstGeom>
        </p:spPr>
        <p:txBody>
          <a:bodyPr/>
          <a:lstStyle>
            <a:lvl1pPr algn="ctr">
              <a:defRPr sz="1200">
                <a:latin typeface="Open Sans"/>
                <a:ea typeface="Open Sans"/>
                <a:cs typeface="Open Sans"/>
                <a:sym typeface="Open Sans"/>
              </a:defRPr>
            </a:lvl1pPr>
          </a:lstStyle>
          <a:p>
            <a:r>
              <a:t>I would really like to see Core Competencies be used as ways for students to set goals for themselves. This means teachers need to help students understand the core competencies and draw connections for them, especially in the beginning, between what they are doing and what competencies they are developing/drawing on. This can be as simple as a reflection at the end or the beginning of an activity or assignment asking what competencies they were  using. Which competencies do they feel most comfortable using? Which ones do they need to develop further?</a:t>
            </a:r>
          </a:p>
        </p:txBody>
      </p:sp>
      <p:pic>
        <p:nvPicPr>
          <p:cNvPr id="153" name="image06.jpg" descr="core competencies.JPG"/>
          <p:cNvPicPr>
            <a:picLocks noChangeAspect="1"/>
          </p:cNvPicPr>
          <p:nvPr/>
        </p:nvPicPr>
        <p:blipFill>
          <a:blip r:embed="rId2">
            <a:extLst/>
          </a:blip>
          <a:stretch>
            <a:fillRect/>
          </a:stretch>
        </p:blipFill>
        <p:spPr>
          <a:xfrm>
            <a:off x="1985949" y="2578137"/>
            <a:ext cx="5172076" cy="1990726"/>
          </a:xfrm>
          <a:prstGeom prst="rect">
            <a:avLst/>
          </a:prstGeom>
          <a:ln w="12700">
            <a:miter lim="400000"/>
          </a:ln>
        </p:spPr>
      </p:pic>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 name="Shape 155"/>
          <p:cNvSpPr>
            <a:spLocks noGrp="1"/>
          </p:cNvSpPr>
          <p:nvPr>
            <p:ph type="title"/>
          </p:nvPr>
        </p:nvSpPr>
        <p:spPr>
          <a:xfrm>
            <a:off x="311699" y="445025"/>
            <a:ext cx="8520602" cy="572701"/>
          </a:xfrm>
          <a:prstGeom prst="rect">
            <a:avLst/>
          </a:prstGeom>
          <a:solidFill>
            <a:srgbClr val="FFEC40"/>
          </a:solidFill>
        </p:spPr>
        <p:txBody>
          <a:bodyPr/>
          <a:lstStyle>
            <a:lvl1pPr defTabSz="768095">
              <a:defRPr sz="2520"/>
            </a:lvl1pPr>
          </a:lstStyle>
          <a:p>
            <a:r>
              <a:t>@allison_burt</a:t>
            </a:r>
          </a:p>
        </p:txBody>
      </p:sp>
      <p:pic>
        <p:nvPicPr>
          <p:cNvPr id="156" name="image13.jpg" descr="ideas for self reflection (1).jpg"/>
          <p:cNvPicPr>
            <a:picLocks noChangeAspect="1"/>
          </p:cNvPicPr>
          <p:nvPr/>
        </p:nvPicPr>
        <p:blipFill>
          <a:blip r:embed="rId2">
            <a:extLst/>
          </a:blip>
          <a:stretch>
            <a:fillRect/>
          </a:stretch>
        </p:blipFill>
        <p:spPr>
          <a:xfrm>
            <a:off x="2562200" y="153762"/>
            <a:ext cx="6447974" cy="4835975"/>
          </a:xfrm>
          <a:prstGeom prst="rect">
            <a:avLst/>
          </a:prstGeom>
          <a:ln w="12700">
            <a:miter lim="400000"/>
          </a:ln>
        </p:spPr>
      </p:pic>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xfrm>
            <a:off x="311699" y="445025"/>
            <a:ext cx="8520602" cy="572701"/>
          </a:xfrm>
          <a:prstGeom prst="rect">
            <a:avLst/>
          </a:prstGeom>
          <a:solidFill>
            <a:srgbClr val="FFEC40"/>
          </a:solidFill>
        </p:spPr>
        <p:txBody>
          <a:bodyPr/>
          <a:lstStyle>
            <a:lvl1pPr defTabSz="768095">
              <a:defRPr sz="2520"/>
            </a:lvl1pPr>
          </a:lstStyle>
          <a:p>
            <a:r>
              <a:t>@sd36msjames</a:t>
            </a:r>
          </a:p>
        </p:txBody>
      </p:sp>
      <p:sp>
        <p:nvSpPr>
          <p:cNvPr id="159" name="Shape 159"/>
          <p:cNvSpPr>
            <a:spLocks noGrp="1"/>
          </p:cNvSpPr>
          <p:nvPr>
            <p:ph type="body" idx="1"/>
          </p:nvPr>
        </p:nvSpPr>
        <p:spPr>
          <a:xfrm>
            <a:off x="-1" y="1307950"/>
            <a:ext cx="8520602" cy="3613800"/>
          </a:xfrm>
          <a:prstGeom prst="rect">
            <a:avLst/>
          </a:prstGeom>
        </p:spPr>
        <p:txBody>
          <a:bodyPr/>
          <a:lstStyle/>
          <a:p>
            <a:pPr algn="ctr" defTabSz="886968">
              <a:lnSpc>
                <a:spcPct val="100000"/>
              </a:lnSpc>
              <a:spcBef>
                <a:spcPts val="1500"/>
              </a:spcBef>
              <a:defRPr sz="1746" b="1"/>
            </a:pPr>
            <a:r>
              <a:t>Building Core Competency Vocab in a hands on </a:t>
            </a:r>
          </a:p>
          <a:p>
            <a:pPr algn="ctr" defTabSz="886968">
              <a:lnSpc>
                <a:spcPct val="100000"/>
              </a:lnSpc>
              <a:spcBef>
                <a:spcPts val="1500"/>
              </a:spcBef>
              <a:defRPr sz="1746" b="1"/>
            </a:pPr>
            <a:r>
              <a:t>&amp; relatable way for students</a:t>
            </a:r>
          </a:p>
          <a:p>
            <a:pPr defTabSz="886968">
              <a:spcBef>
                <a:spcPts val="1500"/>
              </a:spcBef>
              <a:defRPr sz="1746"/>
            </a:pPr>
            <a:r>
              <a:t>We read, discussed, and brainstormed Personal Awareness and Responsibility Skills over the course of a week with the help of the book “One Smart Cookie”, we then practiced our skills and baked some cookies together. We created a learning story that we often refer to and remind ourselves about core competency goals and language. Students also complete Self Assessments on how they think they are doing in areas like organization, preparation/planning , teamwork, effective communication, personal awareness and responsibility.  </a:t>
            </a:r>
          </a:p>
          <a:p>
            <a:pPr defTabSz="886968">
              <a:spcBef>
                <a:spcPts val="1500"/>
              </a:spcBef>
              <a:defRPr sz="1746"/>
            </a:pPr>
            <a:r>
              <a:t>Grade level: Intermediate</a:t>
            </a:r>
          </a:p>
        </p:txBody>
      </p:sp>
      <p:pic>
        <p:nvPicPr>
          <p:cNvPr id="160" name="image10.jpg" descr="one-smart-cookie2.jpg"/>
          <p:cNvPicPr>
            <a:picLocks noChangeAspect="1"/>
          </p:cNvPicPr>
          <p:nvPr/>
        </p:nvPicPr>
        <p:blipFill>
          <a:blip r:embed="rId2">
            <a:extLst/>
          </a:blip>
          <a:stretch>
            <a:fillRect/>
          </a:stretch>
        </p:blipFill>
        <p:spPr>
          <a:xfrm>
            <a:off x="7030049" y="90404"/>
            <a:ext cx="2043977" cy="2043975"/>
          </a:xfrm>
          <a:prstGeom prst="rect">
            <a:avLst/>
          </a:prstGeom>
          <a:ln w="12700">
            <a:miter lim="400000"/>
          </a:ln>
        </p:spPr>
      </p:pic>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 name="Shape 162"/>
          <p:cNvSpPr>
            <a:spLocks noGrp="1"/>
          </p:cNvSpPr>
          <p:nvPr>
            <p:ph type="title"/>
          </p:nvPr>
        </p:nvSpPr>
        <p:spPr>
          <a:xfrm>
            <a:off x="218374" y="83474"/>
            <a:ext cx="8520602" cy="572702"/>
          </a:xfrm>
          <a:prstGeom prst="rect">
            <a:avLst/>
          </a:prstGeom>
          <a:solidFill>
            <a:srgbClr val="FFEC40"/>
          </a:solidFill>
        </p:spPr>
        <p:txBody>
          <a:bodyPr/>
          <a:lstStyle>
            <a:lvl1pPr defTabSz="768095">
              <a:defRPr sz="2520"/>
            </a:lvl1pPr>
          </a:lstStyle>
          <a:p>
            <a:r>
              <a:t>@sd36msjames</a:t>
            </a:r>
          </a:p>
        </p:txBody>
      </p:sp>
      <p:sp>
        <p:nvSpPr>
          <p:cNvPr id="163" name="Shape 163"/>
          <p:cNvSpPr>
            <a:spLocks noGrp="1"/>
          </p:cNvSpPr>
          <p:nvPr>
            <p:ph type="body" idx="1"/>
          </p:nvPr>
        </p:nvSpPr>
        <p:spPr>
          <a:xfrm>
            <a:off x="218374" y="305750"/>
            <a:ext cx="8520602" cy="4709801"/>
          </a:xfrm>
          <a:prstGeom prst="rect">
            <a:avLst/>
          </a:prstGeom>
        </p:spPr>
        <p:txBody>
          <a:bodyPr/>
          <a:lstStyle/>
          <a:p>
            <a:pPr algn="ctr" defTabSz="658368">
              <a:lnSpc>
                <a:spcPct val="100000"/>
              </a:lnSpc>
              <a:spcBef>
                <a:spcPts val="1100"/>
              </a:spcBef>
              <a:defRPr sz="1296" b="1"/>
            </a:pPr>
            <a:r>
              <a:t>STEM Challenges</a:t>
            </a:r>
          </a:p>
          <a:p>
            <a:pPr defTabSz="658368">
              <a:lnSpc>
                <a:spcPct val="100000"/>
              </a:lnSpc>
              <a:spcBef>
                <a:spcPts val="1100"/>
              </a:spcBef>
              <a:defRPr sz="1080" b="1"/>
            </a:pPr>
            <a:r>
              <a:t>Creative Thinking- </a:t>
            </a:r>
            <a:r>
              <a:rPr b="0"/>
              <a:t>Generating Ideas and Plans</a:t>
            </a:r>
          </a:p>
          <a:p>
            <a:pPr defTabSz="658368">
              <a:lnSpc>
                <a:spcPct val="100000"/>
              </a:lnSpc>
              <a:spcBef>
                <a:spcPts val="1100"/>
              </a:spcBef>
              <a:defRPr sz="1080" b="1"/>
            </a:pPr>
            <a:r>
              <a:t>Critical Thinking-</a:t>
            </a:r>
            <a:r>
              <a:rPr b="0"/>
              <a:t>Developing, analyzing, and designing</a:t>
            </a:r>
          </a:p>
          <a:p>
            <a:pPr defTabSz="658368">
              <a:lnSpc>
                <a:spcPct val="100000"/>
              </a:lnSpc>
              <a:spcBef>
                <a:spcPts val="1100"/>
              </a:spcBef>
              <a:defRPr sz="1080" b="1"/>
            </a:pPr>
            <a:r>
              <a:t>Positive Personal &amp; Cultural Identity- </a:t>
            </a:r>
            <a:r>
              <a:rPr b="0"/>
              <a:t>helps students recognize their personal strengths and abilities</a:t>
            </a:r>
          </a:p>
          <a:p>
            <a:pPr defTabSz="658368">
              <a:lnSpc>
                <a:spcPct val="100000"/>
              </a:lnSpc>
              <a:spcBef>
                <a:spcPts val="1100"/>
              </a:spcBef>
              <a:defRPr sz="1080"/>
            </a:pPr>
            <a:r>
              <a:t>P</a:t>
            </a:r>
            <a:r>
              <a:rPr b="1"/>
              <a:t>ersonal Awareness &amp; Responsibility</a:t>
            </a:r>
            <a:r>
              <a:t>- Self Regulation</a:t>
            </a:r>
          </a:p>
          <a:p>
            <a:pPr defTabSz="658368">
              <a:lnSpc>
                <a:spcPct val="100000"/>
              </a:lnSpc>
              <a:spcBef>
                <a:spcPts val="1100"/>
              </a:spcBef>
              <a:defRPr sz="1080" b="1"/>
            </a:pPr>
            <a:r>
              <a:t>Social Responsibility- </a:t>
            </a:r>
            <a:r>
              <a:rPr b="0"/>
              <a:t>Solving problems in peaceful ways, &amp; Building Relationships</a:t>
            </a:r>
          </a:p>
          <a:p>
            <a:pPr algn="ctr" defTabSz="658368">
              <a:lnSpc>
                <a:spcPct val="100000"/>
              </a:lnSpc>
              <a:spcBef>
                <a:spcPts val="1100"/>
              </a:spcBef>
              <a:defRPr sz="1296" b="1"/>
            </a:pPr>
            <a:r>
              <a:t>Student Reflection Learning Journal Writing Prompts</a:t>
            </a:r>
          </a:p>
          <a:p>
            <a:pPr algn="ctr" defTabSz="658368">
              <a:lnSpc>
                <a:spcPct val="100000"/>
              </a:lnSpc>
              <a:spcBef>
                <a:spcPts val="1100"/>
              </a:spcBef>
              <a:defRPr sz="1224">
                <a:solidFill>
                  <a:srgbClr val="222222"/>
                </a:solidFill>
              </a:defRPr>
            </a:pPr>
            <a:r>
              <a:t>What do you think was the purpose of doing this stem challenge?        How could this challenge apply or be use in a realistic situation? </a:t>
            </a:r>
          </a:p>
          <a:p>
            <a:pPr algn="ctr" defTabSz="658368">
              <a:lnSpc>
                <a:spcPct val="100000"/>
              </a:lnSpc>
              <a:spcBef>
                <a:spcPts val="1100"/>
              </a:spcBef>
              <a:defRPr sz="1224">
                <a:solidFill>
                  <a:srgbClr val="222222"/>
                </a:solidFill>
              </a:defRPr>
            </a:pPr>
            <a:r>
              <a:t>What was your design or plan?        What were the materials you used in your project?</a:t>
            </a:r>
          </a:p>
          <a:p>
            <a:pPr algn="ctr" defTabSz="658368">
              <a:lnSpc>
                <a:spcPct val="100000"/>
              </a:lnSpc>
              <a:spcBef>
                <a:spcPts val="1100"/>
              </a:spcBef>
              <a:defRPr sz="1224">
                <a:solidFill>
                  <a:srgbClr val="222222"/>
                </a:solidFill>
              </a:defRPr>
            </a:pPr>
            <a:r>
              <a:t>If you worked with partners or groups, evaluate how well you cooperated and worked together as a team?       How was your communication? </a:t>
            </a:r>
          </a:p>
          <a:p>
            <a:pPr algn="ctr" defTabSz="658368">
              <a:lnSpc>
                <a:spcPct val="100000"/>
              </a:lnSpc>
              <a:spcBef>
                <a:spcPts val="1100"/>
              </a:spcBef>
              <a:defRPr sz="1224">
                <a:solidFill>
                  <a:srgbClr val="222222"/>
                </a:solidFill>
              </a:defRPr>
            </a:pPr>
            <a:r>
              <a:t>What surprised you about this challenge?           What if any frustrations did you have with this challenge?</a:t>
            </a:r>
          </a:p>
          <a:p>
            <a:pPr algn="ctr" defTabSz="658368">
              <a:lnSpc>
                <a:spcPct val="100000"/>
              </a:lnSpc>
              <a:spcBef>
                <a:spcPts val="1100"/>
              </a:spcBef>
              <a:defRPr sz="1224">
                <a:solidFill>
                  <a:srgbClr val="222222"/>
                </a:solidFill>
              </a:defRPr>
            </a:pPr>
            <a:r>
              <a:t>What did you notice in the designs that worked well, and didn't work well?</a:t>
            </a:r>
          </a:p>
          <a:p>
            <a:pPr algn="ctr" defTabSz="658368">
              <a:lnSpc>
                <a:spcPct val="100000"/>
              </a:lnSpc>
              <a:spcBef>
                <a:spcPts val="1100"/>
              </a:spcBef>
              <a:defRPr sz="1224">
                <a:solidFill>
                  <a:srgbClr val="222222"/>
                </a:solidFill>
              </a:defRPr>
            </a:pPr>
            <a:r>
              <a:t>In your next design what would you do different, want to try or change about the challenge?</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p:nvPr>
        </p:nvSpPr>
        <p:spPr>
          <a:xfrm>
            <a:off x="311699" y="445025"/>
            <a:ext cx="2017802" cy="572701"/>
          </a:xfrm>
          <a:prstGeom prst="rect">
            <a:avLst/>
          </a:prstGeom>
          <a:solidFill>
            <a:srgbClr val="FFEC40"/>
          </a:solidFill>
        </p:spPr>
        <p:txBody>
          <a:bodyPr/>
          <a:lstStyle>
            <a:lvl1pPr defTabSz="768095">
              <a:defRPr sz="2520"/>
            </a:lvl1pPr>
          </a:lstStyle>
          <a:p>
            <a:r>
              <a:t>@MmeNero</a:t>
            </a:r>
          </a:p>
        </p:txBody>
      </p:sp>
      <p:sp>
        <p:nvSpPr>
          <p:cNvPr id="166" name="Shape 166"/>
          <p:cNvSpPr>
            <a:spLocks noGrp="1"/>
          </p:cNvSpPr>
          <p:nvPr>
            <p:ph type="body" idx="1"/>
          </p:nvPr>
        </p:nvSpPr>
        <p:spPr>
          <a:xfrm>
            <a:off x="2215650" y="138500"/>
            <a:ext cx="6785401" cy="3334800"/>
          </a:xfrm>
          <a:prstGeom prst="rect">
            <a:avLst/>
          </a:prstGeom>
        </p:spPr>
        <p:txBody>
          <a:bodyPr/>
          <a:lstStyle/>
          <a:p>
            <a:r>
              <a:t>I have been working with teachers to use manipulatives in the classroom for students to communicate in their L2+            </a:t>
            </a:r>
            <a:r>
              <a:rPr b="1"/>
              <a:t>Station ideas PDF:</a:t>
            </a:r>
            <a:r>
              <a:t> </a:t>
            </a:r>
            <a:r>
              <a:rPr u="sng">
                <a:solidFill>
                  <a:schemeClr val="accent5"/>
                </a:solidFill>
                <a:uFill>
                  <a:solidFill>
                    <a:schemeClr val="accent5"/>
                  </a:solidFill>
                </a:uFill>
                <a:hlinkClick r:id="rId2"/>
              </a:rPr>
              <a:t>http://bit.ly/languagemanipulatives</a:t>
            </a:r>
            <a:r>
              <a:t>   </a:t>
            </a:r>
          </a:p>
        </p:txBody>
      </p:sp>
      <p:sp>
        <p:nvSpPr>
          <p:cNvPr id="167" name="Shape 167"/>
          <p:cNvSpPr/>
          <p:nvPr/>
        </p:nvSpPr>
        <p:spPr>
          <a:xfrm>
            <a:off x="182250" y="4125774"/>
            <a:ext cx="8779500" cy="140332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115000"/>
              </a:lnSpc>
              <a:spcBef>
                <a:spcPts val="1600"/>
              </a:spcBef>
              <a:defRPr sz="1500">
                <a:solidFill>
                  <a:srgbClr val="000000"/>
                </a:solidFill>
                <a:latin typeface="Playfair Display"/>
                <a:ea typeface="Playfair Display"/>
                <a:cs typeface="Playfair Display"/>
                <a:sym typeface="Playfair Display"/>
              </a:defRPr>
            </a:lvl1pPr>
          </a:lstStyle>
          <a:p>
            <a:r>
              <a:t>Stations give students the opportunity to communicate authentically and develop their creative &amp; critical thinking skills.  While PLAYING in the secondary level, students are developing their personal and social responsibility competencies to collaborate and take risks in their L2. </a:t>
            </a:r>
          </a:p>
        </p:txBody>
      </p:sp>
      <p:pic>
        <p:nvPicPr>
          <p:cNvPr id="168" name="image31.png"/>
          <p:cNvPicPr>
            <a:picLocks noChangeAspect="1"/>
          </p:cNvPicPr>
          <p:nvPr/>
        </p:nvPicPr>
        <p:blipFill>
          <a:blip r:embed="rId3">
            <a:extLst/>
          </a:blip>
          <a:stretch>
            <a:fillRect/>
          </a:stretch>
        </p:blipFill>
        <p:spPr>
          <a:xfrm>
            <a:off x="2791699" y="1387475"/>
            <a:ext cx="4916351" cy="2571750"/>
          </a:xfrm>
          <a:prstGeom prst="rect">
            <a:avLst/>
          </a:prstGeom>
          <a:ln w="12700">
            <a:miter lim="400000"/>
          </a:ln>
        </p:spPr>
      </p:pic>
      <p:sp>
        <p:nvSpPr>
          <p:cNvPr id="169" name="Shape 169"/>
          <p:cNvSpPr/>
          <p:nvPr/>
        </p:nvSpPr>
        <p:spPr>
          <a:xfrm>
            <a:off x="244474" y="1112850"/>
            <a:ext cx="2017802" cy="18026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a:solidFill>
                  <a:srgbClr val="000000"/>
                </a:solidFill>
              </a:defRPr>
            </a:pPr>
            <a:r>
              <a:t>Example of a reflection station:</a:t>
            </a:r>
          </a:p>
          <a:p>
            <a:pPr>
              <a:defRPr>
                <a:solidFill>
                  <a:srgbClr val="000000"/>
                </a:solidFill>
              </a:defRPr>
            </a:pPr>
            <a:r>
              <a:t>Giving TIME for students to reflect on the Core Competencies &amp; providing evidence in their digital portfolios</a:t>
            </a: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xfrm>
            <a:off x="311699" y="445025"/>
            <a:ext cx="1879205" cy="572701"/>
          </a:xfrm>
          <a:prstGeom prst="rect">
            <a:avLst/>
          </a:prstGeom>
          <a:solidFill>
            <a:srgbClr val="FFEC40"/>
          </a:solidFill>
        </p:spPr>
        <p:txBody>
          <a:bodyPr/>
          <a:lstStyle>
            <a:lvl1pPr defTabSz="768095">
              <a:defRPr sz="2520"/>
            </a:lvl1pPr>
          </a:lstStyle>
          <a:p>
            <a:r>
              <a:t>@mmenero</a:t>
            </a:r>
          </a:p>
        </p:txBody>
      </p:sp>
      <p:sp>
        <p:nvSpPr>
          <p:cNvPr id="172" name="Shape 172"/>
          <p:cNvSpPr>
            <a:spLocks noGrp="1"/>
          </p:cNvSpPr>
          <p:nvPr>
            <p:ph type="body" idx="1"/>
          </p:nvPr>
        </p:nvSpPr>
        <p:spPr>
          <a:xfrm>
            <a:off x="311699" y="3281600"/>
            <a:ext cx="8520602" cy="3334801"/>
          </a:xfrm>
          <a:prstGeom prst="rect">
            <a:avLst/>
          </a:prstGeom>
        </p:spPr>
        <p:txBody>
          <a:bodyPr/>
          <a:lstStyle/>
          <a:p>
            <a:r>
              <a:t>Teachers have been collaboratively adding their ideas by writing them on the provided whiteboards as they experiment with the materials at teach station.  These whiteboards are useful for students so that students can collaborate and  share their questions/connect their learning to the Core Competencies </a:t>
            </a:r>
            <a:r>
              <a:rPr b="1"/>
              <a:t>while they are learning</a:t>
            </a:r>
            <a:r>
              <a:t>.</a:t>
            </a:r>
          </a:p>
        </p:txBody>
      </p:sp>
      <p:pic>
        <p:nvPicPr>
          <p:cNvPr id="173" name="image35.jpg"/>
          <p:cNvPicPr>
            <a:picLocks noChangeAspect="1"/>
          </p:cNvPicPr>
          <p:nvPr/>
        </p:nvPicPr>
        <p:blipFill>
          <a:blip r:embed="rId2">
            <a:extLst/>
          </a:blip>
          <a:srcRect b="23053"/>
          <a:stretch>
            <a:fillRect/>
          </a:stretch>
        </p:blipFill>
        <p:spPr>
          <a:xfrm>
            <a:off x="3946650" y="149536"/>
            <a:ext cx="2443176" cy="2876051"/>
          </a:xfrm>
          <a:prstGeom prst="rect">
            <a:avLst/>
          </a:prstGeom>
          <a:ln w="12700">
            <a:miter lim="400000"/>
          </a:ln>
        </p:spPr>
      </p:pic>
      <p:pic>
        <p:nvPicPr>
          <p:cNvPr id="174" name="image12.jpg"/>
          <p:cNvPicPr>
            <a:picLocks noChangeAspect="1"/>
          </p:cNvPicPr>
          <p:nvPr/>
        </p:nvPicPr>
        <p:blipFill>
          <a:blip r:embed="rId3">
            <a:extLst/>
          </a:blip>
          <a:srcRect b="48108"/>
          <a:stretch>
            <a:fillRect/>
          </a:stretch>
        </p:blipFill>
        <p:spPr>
          <a:xfrm>
            <a:off x="197825" y="1099698"/>
            <a:ext cx="1879345" cy="1422602"/>
          </a:xfrm>
          <a:prstGeom prst="rect">
            <a:avLst/>
          </a:prstGeom>
          <a:ln w="12700">
            <a:miter lim="400000"/>
          </a:ln>
        </p:spPr>
      </p:pic>
      <p:pic>
        <p:nvPicPr>
          <p:cNvPr id="175" name="image17.jpg"/>
          <p:cNvPicPr>
            <a:picLocks noChangeAspect="1"/>
          </p:cNvPicPr>
          <p:nvPr/>
        </p:nvPicPr>
        <p:blipFill>
          <a:blip r:embed="rId4">
            <a:extLst/>
          </a:blip>
          <a:stretch>
            <a:fillRect/>
          </a:stretch>
        </p:blipFill>
        <p:spPr>
          <a:xfrm>
            <a:off x="6619806" y="140303"/>
            <a:ext cx="2443164" cy="2894515"/>
          </a:xfrm>
          <a:prstGeom prst="rect">
            <a:avLst/>
          </a:prstGeom>
          <a:ln w="12700">
            <a:miter lim="400000"/>
          </a:ln>
        </p:spPr>
      </p:pic>
      <p:pic>
        <p:nvPicPr>
          <p:cNvPr id="176" name="image11.jpg"/>
          <p:cNvPicPr>
            <a:picLocks noChangeAspect="1"/>
          </p:cNvPicPr>
          <p:nvPr/>
        </p:nvPicPr>
        <p:blipFill>
          <a:blip r:embed="rId5">
            <a:extLst/>
          </a:blip>
          <a:stretch>
            <a:fillRect/>
          </a:stretch>
        </p:blipFill>
        <p:spPr>
          <a:xfrm>
            <a:off x="2136678" y="1676353"/>
            <a:ext cx="1750225" cy="1364583"/>
          </a:xfrm>
          <a:prstGeom prst="rect">
            <a:avLst/>
          </a:prstGeom>
          <a:ln w="12700">
            <a:miter lim="400000"/>
          </a:ln>
        </p:spPr>
      </p:pic>
      <p:sp>
        <p:nvSpPr>
          <p:cNvPr id="177" name="Shape 177"/>
          <p:cNvSpPr/>
          <p:nvPr/>
        </p:nvSpPr>
        <p:spPr>
          <a:xfrm>
            <a:off x="2136799" y="368824"/>
            <a:ext cx="1750201" cy="106686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200">
                <a:solidFill>
                  <a:srgbClr val="000000"/>
                </a:solidFill>
              </a:defRPr>
            </a:lvl1pPr>
          </a:lstStyle>
          <a:p>
            <a:r>
              <a:t>Ex. In what ways can students tell a story using whiteboard backgrounds and Lego in L2?</a:t>
            </a:r>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311699" y="432325"/>
            <a:ext cx="8520602" cy="572701"/>
          </a:xfrm>
          <a:prstGeom prst="rect">
            <a:avLst/>
          </a:prstGeom>
          <a:solidFill>
            <a:srgbClr val="FFEC40"/>
          </a:solidFill>
        </p:spPr>
        <p:txBody>
          <a:bodyPr/>
          <a:lstStyle>
            <a:lvl1pPr defTabSz="768095">
              <a:defRPr sz="2520"/>
            </a:lvl1pPr>
          </a:lstStyle>
          <a:p>
            <a:r>
              <a:t>Core Competencies Frames (@JanetChowMSc) </a:t>
            </a:r>
          </a:p>
        </p:txBody>
      </p:sp>
      <p:sp>
        <p:nvSpPr>
          <p:cNvPr id="180" name="Shape 180"/>
          <p:cNvSpPr>
            <a:spLocks noGrp="1"/>
          </p:cNvSpPr>
          <p:nvPr>
            <p:ph type="body" idx="1"/>
          </p:nvPr>
        </p:nvSpPr>
        <p:spPr>
          <a:xfrm>
            <a:off x="1690518" y="1269700"/>
            <a:ext cx="5762964" cy="3334800"/>
          </a:xfrm>
          <a:prstGeom prst="rect">
            <a:avLst/>
          </a:prstGeom>
        </p:spPr>
        <p:txBody>
          <a:bodyPr/>
          <a:lstStyle/>
          <a:p>
            <a:pPr algn="ctr"/>
            <a:r>
              <a:t>Link to sd41 District Learning Technologies site on Core Competencies: </a:t>
            </a:r>
          </a:p>
          <a:p>
            <a:pPr algn="ctr"/>
            <a:r>
              <a:t> </a:t>
            </a:r>
            <a:r>
              <a:rPr u="sng">
                <a:solidFill>
                  <a:schemeClr val="accent5"/>
                </a:solidFill>
                <a:uFill>
                  <a:solidFill>
                    <a:schemeClr val="accent5"/>
                  </a:solidFill>
                </a:uFill>
                <a:hlinkClick r:id="rId2"/>
              </a:rPr>
              <a:t>http://blogs.sd41.bc.ca/learningtech/new-curriculum/core-competencies/</a:t>
            </a:r>
            <a:r>
              <a:t> </a:t>
            </a:r>
          </a:p>
        </p:txBody>
      </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 name="Shape 182"/>
          <p:cNvSpPr>
            <a:spLocks noGrp="1"/>
          </p:cNvSpPr>
          <p:nvPr>
            <p:ph type="title"/>
          </p:nvPr>
        </p:nvSpPr>
        <p:spPr>
          <a:xfrm>
            <a:off x="311699" y="445025"/>
            <a:ext cx="8520602" cy="572701"/>
          </a:xfrm>
          <a:prstGeom prst="rect">
            <a:avLst/>
          </a:prstGeom>
          <a:solidFill>
            <a:srgbClr val="FFEC40"/>
          </a:solidFill>
        </p:spPr>
        <p:txBody>
          <a:bodyPr/>
          <a:lstStyle>
            <a:lvl1pPr defTabSz="768095">
              <a:defRPr sz="2520"/>
            </a:lvl1pPr>
          </a:lstStyle>
          <a:p>
            <a:r>
              <a:t>@|*LisaRead*| says: It’s all by Design (Thinking)</a:t>
            </a:r>
          </a:p>
        </p:txBody>
      </p:sp>
      <p:sp>
        <p:nvSpPr>
          <p:cNvPr id="183" name="Shape 183"/>
          <p:cNvSpPr>
            <a:spLocks noGrp="1"/>
          </p:cNvSpPr>
          <p:nvPr>
            <p:ph type="body" sz="quarter" idx="1"/>
          </p:nvPr>
        </p:nvSpPr>
        <p:spPr>
          <a:xfrm>
            <a:off x="71884" y="1002548"/>
            <a:ext cx="9000232" cy="1023948"/>
          </a:xfrm>
          <a:prstGeom prst="rect">
            <a:avLst/>
          </a:prstGeom>
        </p:spPr>
        <p:txBody>
          <a:bodyPr/>
          <a:lstStyle>
            <a:lvl1pPr defTabSz="384047">
              <a:spcBef>
                <a:spcPts val="600"/>
              </a:spcBef>
              <a:defRPr sz="1217"/>
            </a:lvl1pPr>
          </a:lstStyle>
          <a:p>
            <a:r>
              <a:t>#sd79learn we are deep-diving into looking at Core Competencies under the umbrella of ADST.  The ability to ask the empathetic question is governed by the ability to relate to personal social responsibility.  Ideating and Prototyping? All the domain of creative thinking. Testing, Reflecting and Defining are all possible thanks to Critical Thinking.  Implement=Communicate</a:t>
            </a:r>
          </a:p>
        </p:txBody>
      </p:sp>
      <p:pic>
        <p:nvPicPr>
          <p:cNvPr id="184" name="image14.png" descr="https://media.nngroup.com/media/editor/2016/07/25/designthinking_illustration_final2-02.png"/>
          <p:cNvPicPr>
            <a:picLocks noChangeAspect="1"/>
          </p:cNvPicPr>
          <p:nvPr/>
        </p:nvPicPr>
        <p:blipFill>
          <a:blip r:embed="rId2">
            <a:extLst/>
          </a:blip>
          <a:stretch>
            <a:fillRect/>
          </a:stretch>
        </p:blipFill>
        <p:spPr>
          <a:xfrm>
            <a:off x="2070349" y="1959399"/>
            <a:ext cx="5003302" cy="3109974"/>
          </a:xfrm>
          <a:prstGeom prst="rect">
            <a:avLst/>
          </a:prstGeom>
          <a:ln w="12700">
            <a:miter lim="400000"/>
          </a:ln>
        </p:spPr>
      </p:pic>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xfrm>
            <a:off x="19599" y="102125"/>
            <a:ext cx="9104802" cy="572701"/>
          </a:xfrm>
          <a:prstGeom prst="rect">
            <a:avLst/>
          </a:prstGeom>
          <a:solidFill>
            <a:srgbClr val="FFEC40"/>
          </a:solidFill>
        </p:spPr>
        <p:txBody>
          <a:bodyPr/>
          <a:lstStyle>
            <a:lvl1pPr defTabSz="768095">
              <a:defRPr sz="2520"/>
            </a:lvl1pPr>
          </a:lstStyle>
          <a:p>
            <a:r>
              <a:t>@brark </a:t>
            </a:r>
          </a:p>
        </p:txBody>
      </p:sp>
      <p:sp>
        <p:nvSpPr>
          <p:cNvPr id="187" name="Shape 187"/>
          <p:cNvSpPr>
            <a:spLocks noGrp="1"/>
          </p:cNvSpPr>
          <p:nvPr>
            <p:ph type="body" sz="half" idx="1"/>
          </p:nvPr>
        </p:nvSpPr>
        <p:spPr>
          <a:xfrm>
            <a:off x="110124" y="649425"/>
            <a:ext cx="5593152" cy="3334800"/>
          </a:xfrm>
          <a:prstGeom prst="rect">
            <a:avLst/>
          </a:prstGeom>
        </p:spPr>
        <p:txBody>
          <a:bodyPr/>
          <a:lstStyle/>
          <a:p>
            <a:r>
              <a:t>Biology 11: </a:t>
            </a:r>
          </a:p>
          <a:p>
            <a:pPr marL="228600"/>
            <a:r>
              <a:t>Using Models to Communicate Understanding of Core Concepts</a:t>
            </a:r>
          </a:p>
          <a:p>
            <a:pPr marL="228600"/>
            <a:r>
              <a:t>Opportunity to quickly fix misconceptions, allow for creativity, and give time for hands-on learning and expression of understanding</a:t>
            </a:r>
          </a:p>
        </p:txBody>
      </p:sp>
      <p:pic>
        <p:nvPicPr>
          <p:cNvPr id="188" name="image16.jpg" descr="IMG_20161026_145953809.jpg"/>
          <p:cNvPicPr>
            <a:picLocks noChangeAspect="1"/>
          </p:cNvPicPr>
          <p:nvPr/>
        </p:nvPicPr>
        <p:blipFill>
          <a:blip r:embed="rId2">
            <a:extLst/>
          </a:blip>
          <a:stretch>
            <a:fillRect/>
          </a:stretch>
        </p:blipFill>
        <p:spPr>
          <a:xfrm>
            <a:off x="6227650" y="3476818"/>
            <a:ext cx="3049670" cy="1715431"/>
          </a:xfrm>
          <a:prstGeom prst="rect">
            <a:avLst/>
          </a:prstGeom>
          <a:ln w="12700">
            <a:miter lim="400000"/>
          </a:ln>
        </p:spPr>
      </p:pic>
      <p:pic>
        <p:nvPicPr>
          <p:cNvPr id="189" name="image15.jpg" descr="IMG_20161129_135608707.jpg"/>
          <p:cNvPicPr>
            <a:picLocks noChangeAspect="1"/>
          </p:cNvPicPr>
          <p:nvPr/>
        </p:nvPicPr>
        <p:blipFill>
          <a:blip r:embed="rId3">
            <a:extLst/>
          </a:blip>
          <a:srcRect l="25439" r="15370"/>
          <a:stretch>
            <a:fillRect/>
          </a:stretch>
        </p:blipFill>
        <p:spPr>
          <a:xfrm>
            <a:off x="1671540" y="3516772"/>
            <a:ext cx="1720870" cy="1635400"/>
          </a:xfrm>
          <a:prstGeom prst="rect">
            <a:avLst/>
          </a:prstGeom>
          <a:ln w="12700">
            <a:miter lim="400000"/>
          </a:ln>
        </p:spPr>
      </p:pic>
      <p:pic>
        <p:nvPicPr>
          <p:cNvPr id="190" name="image18.jpg" descr="IMG_20161129_164840435.jpg"/>
          <p:cNvPicPr>
            <a:picLocks noChangeAspect="1"/>
          </p:cNvPicPr>
          <p:nvPr/>
        </p:nvPicPr>
        <p:blipFill>
          <a:blip r:embed="rId4">
            <a:extLst/>
          </a:blip>
          <a:stretch>
            <a:fillRect/>
          </a:stretch>
        </p:blipFill>
        <p:spPr>
          <a:xfrm>
            <a:off x="6200011" y="1554575"/>
            <a:ext cx="2907573" cy="1635523"/>
          </a:xfrm>
          <a:prstGeom prst="rect">
            <a:avLst/>
          </a:prstGeom>
          <a:ln w="12700">
            <a:miter lim="400000"/>
          </a:ln>
        </p:spPr>
      </p:pic>
      <p:pic>
        <p:nvPicPr>
          <p:cNvPr id="191" name="image19.jpg" descr="IMG_20161129_135746307.jpg"/>
          <p:cNvPicPr>
            <a:picLocks noChangeAspect="1"/>
          </p:cNvPicPr>
          <p:nvPr/>
        </p:nvPicPr>
        <p:blipFill>
          <a:blip r:embed="rId5">
            <a:extLst/>
          </a:blip>
          <a:srcRect l="10320" r="13174"/>
          <a:stretch>
            <a:fillRect/>
          </a:stretch>
        </p:blipFill>
        <p:spPr>
          <a:xfrm>
            <a:off x="3697778" y="3516772"/>
            <a:ext cx="2224361" cy="1635550"/>
          </a:xfrm>
          <a:prstGeom prst="rect">
            <a:avLst/>
          </a:prstGeom>
          <a:ln w="12700">
            <a:miter lim="400000"/>
          </a:ln>
        </p:spPr>
      </p:pic>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 name="Shape 117"/>
          <p:cNvSpPr>
            <a:spLocks noGrp="1"/>
          </p:cNvSpPr>
          <p:nvPr>
            <p:ph type="title"/>
          </p:nvPr>
        </p:nvSpPr>
        <p:spPr>
          <a:xfrm>
            <a:off x="311699" y="445025"/>
            <a:ext cx="8520602" cy="572701"/>
          </a:xfrm>
          <a:prstGeom prst="rect">
            <a:avLst/>
          </a:prstGeom>
        </p:spPr>
        <p:txBody>
          <a:bodyPr/>
          <a:lstStyle>
            <a:lvl1pPr defTabSz="768095">
              <a:defRPr sz="2520"/>
            </a:lvl1pPr>
          </a:lstStyle>
          <a:p>
            <a:r>
              <a:t>Core Competencies - Communication   @vicki_den</a:t>
            </a:r>
          </a:p>
        </p:txBody>
      </p:sp>
      <p:sp>
        <p:nvSpPr>
          <p:cNvPr id="118" name="Shape 118"/>
          <p:cNvSpPr>
            <a:spLocks noGrp="1"/>
          </p:cNvSpPr>
          <p:nvPr>
            <p:ph type="body" idx="1"/>
          </p:nvPr>
        </p:nvSpPr>
        <p:spPr>
          <a:xfrm>
            <a:off x="311699" y="1234074"/>
            <a:ext cx="8520602" cy="3334801"/>
          </a:xfrm>
          <a:prstGeom prst="rect">
            <a:avLst/>
          </a:prstGeom>
        </p:spPr>
        <p:txBody>
          <a:bodyPr/>
          <a:lstStyle/>
          <a:p>
            <a:endParaRPr/>
          </a:p>
        </p:txBody>
      </p:sp>
      <p:pic>
        <p:nvPicPr>
          <p:cNvPr id="119" name="image08.jpg" descr="core comp.jpg"/>
          <p:cNvPicPr>
            <a:picLocks noChangeAspect="1"/>
          </p:cNvPicPr>
          <p:nvPr/>
        </p:nvPicPr>
        <p:blipFill>
          <a:blip r:embed="rId2">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a:xfrm>
            <a:off x="311699" y="445025"/>
            <a:ext cx="2461511" cy="572701"/>
          </a:xfrm>
          <a:prstGeom prst="rect">
            <a:avLst/>
          </a:prstGeom>
          <a:solidFill>
            <a:srgbClr val="FFEC40"/>
          </a:solidFill>
        </p:spPr>
        <p:txBody>
          <a:bodyPr/>
          <a:lstStyle>
            <a:lvl1pPr defTabSz="768095">
              <a:defRPr sz="2520"/>
            </a:lvl1pPr>
          </a:lstStyle>
          <a:p>
            <a:r>
              <a:t>@rosepillay1</a:t>
            </a:r>
          </a:p>
        </p:txBody>
      </p:sp>
      <p:sp>
        <p:nvSpPr>
          <p:cNvPr id="194" name="Shape 194"/>
          <p:cNvSpPr>
            <a:spLocks noGrp="1"/>
          </p:cNvSpPr>
          <p:nvPr>
            <p:ph type="body" sz="quarter" idx="1"/>
          </p:nvPr>
        </p:nvSpPr>
        <p:spPr>
          <a:xfrm>
            <a:off x="311699" y="1210900"/>
            <a:ext cx="1986002" cy="3773400"/>
          </a:xfrm>
          <a:prstGeom prst="rect">
            <a:avLst/>
          </a:prstGeom>
          <a:ln w="38100">
            <a:solidFill>
              <a:schemeClr val="accent5"/>
            </a:solidFill>
            <a:round/>
          </a:ln>
        </p:spPr>
        <p:txBody>
          <a:bodyPr/>
          <a:lstStyle/>
          <a:p>
            <a:pPr algn="ctr"/>
            <a:r>
              <a:t>Metaphors &amp; Analogies for Core Competencies:</a:t>
            </a:r>
          </a:p>
          <a:p>
            <a:pPr algn="ctr">
              <a:defRPr u="sng">
                <a:solidFill>
                  <a:schemeClr val="accent5"/>
                </a:solidFill>
              </a:defRPr>
            </a:pPr>
            <a:r>
              <a:rPr>
                <a:uFill>
                  <a:solidFill>
                    <a:schemeClr val="accent5"/>
                  </a:solidFill>
                </a:uFill>
                <a:hlinkClick r:id="rId2"/>
              </a:rPr>
              <a:t>At the Core</a:t>
            </a:r>
          </a:p>
          <a:p>
            <a:pPr algn="ctr">
              <a:defRPr u="sng">
                <a:solidFill>
                  <a:schemeClr val="accent5"/>
                </a:solidFill>
              </a:defRPr>
            </a:pPr>
            <a:r>
              <a:rPr>
                <a:uFill>
                  <a:solidFill>
                    <a:schemeClr val="accent5"/>
                  </a:solidFill>
                </a:uFill>
                <a:hlinkClick r:id="rId3"/>
              </a:rPr>
              <a:t>Yearbook</a:t>
            </a:r>
          </a:p>
          <a:p>
            <a:pPr algn="ctr">
              <a:defRPr u="sng">
                <a:solidFill>
                  <a:schemeClr val="accent5"/>
                </a:solidFill>
              </a:defRPr>
            </a:pPr>
            <a:r>
              <a:rPr>
                <a:uFill>
                  <a:solidFill>
                    <a:schemeClr val="accent5"/>
                  </a:solidFill>
                </a:uFill>
                <a:hlinkClick r:id="rId4"/>
              </a:rPr>
              <a:t>Crayons</a:t>
            </a:r>
          </a:p>
          <a:p>
            <a:pPr algn="ctr">
              <a:defRPr u="sng">
                <a:solidFill>
                  <a:schemeClr val="accent5"/>
                </a:solidFill>
              </a:defRPr>
            </a:pPr>
            <a:r>
              <a:rPr>
                <a:uFill>
                  <a:solidFill>
                    <a:schemeClr val="accent5"/>
                  </a:solidFill>
                </a:uFill>
                <a:hlinkClick r:id="rId5"/>
              </a:rPr>
              <a:t>Glow</a:t>
            </a:r>
          </a:p>
        </p:txBody>
      </p:sp>
      <p:pic>
        <p:nvPicPr>
          <p:cNvPr id="195" name="image21.png"/>
          <p:cNvPicPr>
            <a:picLocks noChangeAspect="1"/>
          </p:cNvPicPr>
          <p:nvPr/>
        </p:nvPicPr>
        <p:blipFill>
          <a:blip r:embed="rId6">
            <a:extLst/>
          </a:blip>
          <a:srcRect r="13628" b="6793"/>
          <a:stretch>
            <a:fillRect/>
          </a:stretch>
        </p:blipFill>
        <p:spPr>
          <a:xfrm>
            <a:off x="6832012" y="1664682"/>
            <a:ext cx="2209803" cy="2865843"/>
          </a:xfrm>
          <a:prstGeom prst="rect">
            <a:avLst/>
          </a:prstGeom>
          <a:ln>
            <a:solidFill>
              <a:schemeClr val="accent6"/>
            </a:solidFill>
          </a:ln>
        </p:spPr>
      </p:pic>
      <p:sp>
        <p:nvSpPr>
          <p:cNvPr id="196" name="Shape 196"/>
          <p:cNvSpPr/>
          <p:nvPr/>
        </p:nvSpPr>
        <p:spPr>
          <a:xfrm>
            <a:off x="2414749" y="105280"/>
            <a:ext cx="6579551" cy="125219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lnSpc>
                <a:spcPct val="115000"/>
              </a:lnSpc>
              <a:spcBef>
                <a:spcPts val="1600"/>
              </a:spcBef>
              <a:defRPr sz="4000">
                <a:solidFill>
                  <a:srgbClr val="000099"/>
                </a:solidFill>
                <a:latin typeface="Amatic SC"/>
                <a:ea typeface="Amatic SC"/>
                <a:cs typeface="Amatic SC"/>
                <a:sym typeface="Amatic SC"/>
              </a:defRPr>
            </a:pPr>
            <a:r>
              <a:t> </a:t>
            </a:r>
            <a:r>
              <a:rPr sz="2400">
                <a:solidFill>
                  <a:schemeClr val="accent5"/>
                </a:solidFill>
              </a:rPr>
              <a:t>Ask Not “Are you…?” But “How are you …?”                  so students can answer “</a:t>
            </a:r>
            <a:r>
              <a:rPr sz="2400" b="1">
                <a:solidFill>
                  <a:schemeClr val="accent5"/>
                </a:solidFill>
              </a:rPr>
              <a:t>Who are you?</a:t>
            </a:r>
            <a:r>
              <a:rPr sz="2400">
                <a:solidFill>
                  <a:schemeClr val="accent5"/>
                </a:solidFill>
              </a:rPr>
              <a:t>”</a:t>
            </a:r>
          </a:p>
        </p:txBody>
      </p:sp>
      <p:sp>
        <p:nvSpPr>
          <p:cNvPr id="197" name="Shape 197"/>
          <p:cNvSpPr/>
          <p:nvPr/>
        </p:nvSpPr>
        <p:spPr>
          <a:xfrm>
            <a:off x="2447700" y="1438252"/>
            <a:ext cx="4248600" cy="351533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just">
              <a:lnSpc>
                <a:spcPct val="115000"/>
              </a:lnSpc>
              <a:defRPr sz="2000">
                <a:solidFill>
                  <a:schemeClr val="accent4"/>
                </a:solidFill>
                <a:latin typeface="Amatic SC"/>
                <a:ea typeface="Amatic SC"/>
                <a:cs typeface="Amatic SC"/>
                <a:sym typeface="Amatic SC"/>
              </a:defRPr>
            </a:pPr>
            <a:r>
              <a:t>“The Core Competences are </a:t>
            </a:r>
            <a:r>
              <a:rPr b="1"/>
              <a:t>NOT ‘outcomes’</a:t>
            </a:r>
            <a:r>
              <a:t> and the profiles are NOT ‘requirements’. They are </a:t>
            </a:r>
            <a:r>
              <a:rPr b="1"/>
              <a:t>NOT ‘another curriculum’</a:t>
            </a:r>
            <a:r>
              <a:t> or a ‘competing curriculum’.  These are</a:t>
            </a:r>
            <a:r>
              <a:rPr b="1"/>
              <a:t> NOT standards</a:t>
            </a:r>
            <a:r>
              <a:t> for judging or comparing. It’s </a:t>
            </a:r>
            <a:r>
              <a:rPr b="1"/>
              <a:t>not about filling in a template</a:t>
            </a:r>
            <a:r>
              <a:t> or checking off aspects on a rubric. “</a:t>
            </a:r>
            <a:endParaRPr>
              <a:solidFill>
                <a:srgbClr val="000000"/>
              </a:solidFill>
            </a:endParaRPr>
          </a:p>
          <a:p>
            <a:pPr algn="ctr">
              <a:lnSpc>
                <a:spcPct val="115000"/>
              </a:lnSpc>
              <a:defRPr sz="1200">
                <a:solidFill>
                  <a:schemeClr val="accent4"/>
                </a:solidFill>
                <a:latin typeface="Amatic SC"/>
                <a:ea typeface="Amatic SC"/>
                <a:cs typeface="Amatic SC"/>
                <a:sym typeface="Amatic SC"/>
              </a:defRPr>
            </a:pPr>
            <a:r>
              <a:t>– Dr. Sharon Jeroski</a:t>
            </a:r>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9" name="Shape 199"/>
          <p:cNvSpPr>
            <a:spLocks noGrp="1"/>
          </p:cNvSpPr>
          <p:nvPr>
            <p:ph type="title"/>
          </p:nvPr>
        </p:nvSpPr>
        <p:spPr>
          <a:xfrm>
            <a:off x="286299" y="98524"/>
            <a:ext cx="8307771" cy="463553"/>
          </a:xfrm>
          <a:prstGeom prst="rect">
            <a:avLst/>
          </a:prstGeom>
          <a:solidFill>
            <a:srgbClr val="FFEC40"/>
          </a:solidFill>
        </p:spPr>
        <p:txBody>
          <a:bodyPr/>
          <a:lstStyle>
            <a:lvl1pPr defTabSz="365760">
              <a:defRPr sz="2000"/>
            </a:lvl1pPr>
          </a:lstStyle>
          <a:p>
            <a:r>
              <a:t>@davidbarnum</a:t>
            </a:r>
          </a:p>
        </p:txBody>
      </p:sp>
      <p:sp>
        <p:nvSpPr>
          <p:cNvPr id="200" name="Shape 200"/>
          <p:cNvSpPr>
            <a:spLocks noGrp="1"/>
          </p:cNvSpPr>
          <p:nvPr>
            <p:ph type="body" idx="1"/>
          </p:nvPr>
        </p:nvSpPr>
        <p:spPr>
          <a:xfrm>
            <a:off x="311699" y="562711"/>
            <a:ext cx="8520602" cy="4187401"/>
          </a:xfrm>
          <a:prstGeom prst="rect">
            <a:avLst/>
          </a:prstGeom>
        </p:spPr>
        <p:txBody>
          <a:bodyPr/>
          <a:lstStyle/>
          <a:p>
            <a:pPr>
              <a:defRPr sz="1100"/>
            </a:pPr>
            <a:r>
              <a:t>We will have these done shortly. They print 11 x 17 and are meant to prompt discussion in classrooms so that students create their own “Looks Like/Sounds Like” versions of Core Comps. The poster was done last year when they draft documents were being referenced. I might update it. If you are interested get in touch early April </a:t>
            </a:r>
            <a:r>
              <a:rPr u="sng">
                <a:solidFill>
                  <a:schemeClr val="accent5"/>
                </a:solidFill>
                <a:uFill>
                  <a:solidFill>
                    <a:schemeClr val="accent5"/>
                  </a:solidFill>
                </a:uFill>
                <a:hlinkClick r:id="rId2"/>
              </a:rPr>
              <a:t>dbarnum@sd46.bc.ca</a:t>
            </a:r>
          </a:p>
        </p:txBody>
      </p:sp>
      <p:pic>
        <p:nvPicPr>
          <p:cNvPr id="201" name="image30.png"/>
          <p:cNvPicPr>
            <a:picLocks noChangeAspect="1"/>
          </p:cNvPicPr>
          <p:nvPr/>
        </p:nvPicPr>
        <p:blipFill>
          <a:blip r:embed="rId3">
            <a:extLst/>
          </a:blip>
          <a:stretch>
            <a:fillRect/>
          </a:stretch>
        </p:blipFill>
        <p:spPr>
          <a:xfrm>
            <a:off x="2997110" y="1430153"/>
            <a:ext cx="1381425" cy="2082097"/>
          </a:xfrm>
          <a:prstGeom prst="rect">
            <a:avLst/>
          </a:prstGeom>
          <a:ln w="12700">
            <a:miter lim="400000"/>
          </a:ln>
        </p:spPr>
      </p:pic>
      <p:pic>
        <p:nvPicPr>
          <p:cNvPr id="202" name="image24.png"/>
          <p:cNvPicPr>
            <a:picLocks noChangeAspect="1"/>
          </p:cNvPicPr>
          <p:nvPr/>
        </p:nvPicPr>
        <p:blipFill>
          <a:blip r:embed="rId4">
            <a:extLst/>
          </a:blip>
          <a:stretch>
            <a:fillRect/>
          </a:stretch>
        </p:blipFill>
        <p:spPr>
          <a:xfrm>
            <a:off x="5808724" y="2947788"/>
            <a:ext cx="1381426" cy="2070455"/>
          </a:xfrm>
          <a:prstGeom prst="rect">
            <a:avLst/>
          </a:prstGeom>
          <a:ln w="12700">
            <a:miter lim="400000"/>
          </a:ln>
        </p:spPr>
      </p:pic>
      <p:pic>
        <p:nvPicPr>
          <p:cNvPr id="203" name="image22.png"/>
          <p:cNvPicPr>
            <a:picLocks noChangeAspect="1"/>
          </p:cNvPicPr>
          <p:nvPr/>
        </p:nvPicPr>
        <p:blipFill>
          <a:blip r:embed="rId5">
            <a:extLst/>
          </a:blip>
          <a:stretch>
            <a:fillRect/>
          </a:stretch>
        </p:blipFill>
        <p:spPr>
          <a:xfrm>
            <a:off x="4896287" y="1430162"/>
            <a:ext cx="1324886" cy="2016276"/>
          </a:xfrm>
          <a:prstGeom prst="rect">
            <a:avLst/>
          </a:prstGeom>
          <a:ln w="12700">
            <a:miter lim="400000"/>
          </a:ln>
        </p:spPr>
      </p:pic>
      <p:pic>
        <p:nvPicPr>
          <p:cNvPr id="204" name="image25.png"/>
          <p:cNvPicPr>
            <a:picLocks noChangeAspect="1"/>
          </p:cNvPicPr>
          <p:nvPr/>
        </p:nvPicPr>
        <p:blipFill>
          <a:blip r:embed="rId6">
            <a:extLst/>
          </a:blip>
          <a:stretch>
            <a:fillRect/>
          </a:stretch>
        </p:blipFill>
        <p:spPr>
          <a:xfrm>
            <a:off x="7483312" y="3109549"/>
            <a:ext cx="1282990" cy="1951127"/>
          </a:xfrm>
          <a:prstGeom prst="rect">
            <a:avLst/>
          </a:prstGeom>
          <a:ln w="12700">
            <a:miter lim="400000"/>
          </a:ln>
        </p:spPr>
      </p:pic>
      <p:pic>
        <p:nvPicPr>
          <p:cNvPr id="205" name="image36.png"/>
          <p:cNvPicPr>
            <a:picLocks noChangeAspect="1"/>
          </p:cNvPicPr>
          <p:nvPr/>
        </p:nvPicPr>
        <p:blipFill>
          <a:blip r:embed="rId7">
            <a:extLst/>
          </a:blip>
          <a:stretch>
            <a:fillRect/>
          </a:stretch>
        </p:blipFill>
        <p:spPr>
          <a:xfrm>
            <a:off x="6781950" y="1308848"/>
            <a:ext cx="1213876" cy="1951125"/>
          </a:xfrm>
          <a:prstGeom prst="rect">
            <a:avLst/>
          </a:prstGeom>
          <a:ln w="12700">
            <a:miter lim="400000"/>
          </a:ln>
        </p:spPr>
      </p:pic>
      <p:pic>
        <p:nvPicPr>
          <p:cNvPr id="206" name="image27.png"/>
          <p:cNvPicPr>
            <a:picLocks noChangeAspect="1"/>
          </p:cNvPicPr>
          <p:nvPr/>
        </p:nvPicPr>
        <p:blipFill>
          <a:blip r:embed="rId8">
            <a:extLst/>
          </a:blip>
          <a:stretch>
            <a:fillRect/>
          </a:stretch>
        </p:blipFill>
        <p:spPr>
          <a:xfrm>
            <a:off x="311699" y="1308849"/>
            <a:ext cx="2506075" cy="3709401"/>
          </a:xfrm>
          <a:prstGeom prst="rect">
            <a:avLst/>
          </a:prstGeom>
          <a:ln w="12700">
            <a:miter lim="400000"/>
          </a:ln>
        </p:spPr>
      </p:pic>
      <p:pic>
        <p:nvPicPr>
          <p:cNvPr id="207" name="image34.png"/>
          <p:cNvPicPr>
            <a:picLocks noChangeAspect="1"/>
          </p:cNvPicPr>
          <p:nvPr/>
        </p:nvPicPr>
        <p:blipFill>
          <a:blip r:embed="rId9">
            <a:extLst/>
          </a:blip>
          <a:stretch>
            <a:fillRect/>
          </a:stretch>
        </p:blipFill>
        <p:spPr>
          <a:xfrm>
            <a:off x="3838537" y="3023661"/>
            <a:ext cx="1381425" cy="2122925"/>
          </a:xfrm>
          <a:prstGeom prst="rect">
            <a:avLst/>
          </a:prstGeom>
          <a:ln w="12700">
            <a:miter lim="400000"/>
          </a:ln>
        </p:spPr>
      </p:pic>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title"/>
          </p:nvPr>
        </p:nvSpPr>
        <p:spPr>
          <a:xfrm>
            <a:off x="63824" y="113174"/>
            <a:ext cx="8914252" cy="572702"/>
          </a:xfrm>
          <a:prstGeom prst="rect">
            <a:avLst/>
          </a:prstGeom>
          <a:solidFill>
            <a:srgbClr val="FFEC40"/>
          </a:solidFill>
        </p:spPr>
        <p:txBody>
          <a:bodyPr/>
          <a:lstStyle>
            <a:lvl1pPr defTabSz="768095">
              <a:defRPr sz="2520"/>
            </a:lvl1pPr>
          </a:lstStyle>
          <a:p>
            <a:r>
              <a:t>@montessorimice (Kelsey Keller)</a:t>
            </a:r>
          </a:p>
        </p:txBody>
      </p:sp>
      <p:pic>
        <p:nvPicPr>
          <p:cNvPr id="210" name="image23.jpeg" descr="IMG_9122.jpg"/>
          <p:cNvPicPr>
            <a:picLocks noChangeAspect="1"/>
          </p:cNvPicPr>
          <p:nvPr/>
        </p:nvPicPr>
        <p:blipFill>
          <a:blip r:embed="rId2">
            <a:extLst/>
          </a:blip>
          <a:srcRect l="6139" r="5645"/>
          <a:stretch>
            <a:fillRect/>
          </a:stretch>
        </p:blipFill>
        <p:spPr>
          <a:xfrm>
            <a:off x="2470900" y="816623"/>
            <a:ext cx="6552552" cy="4176202"/>
          </a:xfrm>
          <a:prstGeom prst="rect">
            <a:avLst/>
          </a:prstGeom>
          <a:ln w="38100">
            <a:solidFill>
              <a:srgbClr val="000000"/>
            </a:solidFill>
          </a:ln>
        </p:spPr>
      </p:pic>
      <p:pic>
        <p:nvPicPr>
          <p:cNvPr id="211" name="image28.jpg" descr="IMG_8622.JPG"/>
          <p:cNvPicPr>
            <a:picLocks noChangeAspect="1"/>
          </p:cNvPicPr>
          <p:nvPr/>
        </p:nvPicPr>
        <p:blipFill>
          <a:blip r:embed="rId3">
            <a:extLst/>
          </a:blip>
          <a:srcRect l="13538" r="13675" b="2240"/>
          <a:stretch>
            <a:fillRect/>
          </a:stretch>
        </p:blipFill>
        <p:spPr>
          <a:xfrm>
            <a:off x="2470899" y="882947"/>
            <a:ext cx="2174855" cy="4138373"/>
          </a:xfrm>
          <a:prstGeom prst="rect">
            <a:avLst/>
          </a:prstGeom>
          <a:ln w="12700">
            <a:miter lim="400000"/>
          </a:ln>
        </p:spPr>
      </p:pic>
      <p:grpSp>
        <p:nvGrpSpPr>
          <p:cNvPr id="214" name="Group 214"/>
          <p:cNvGrpSpPr/>
          <p:nvPr/>
        </p:nvGrpSpPr>
        <p:grpSpPr>
          <a:xfrm>
            <a:off x="114874" y="804074"/>
            <a:ext cx="2174702" cy="4176302"/>
            <a:chOff x="0" y="0"/>
            <a:chExt cx="2174700" cy="4176300"/>
          </a:xfrm>
        </p:grpSpPr>
        <p:sp>
          <p:nvSpPr>
            <p:cNvPr id="212" name="Shape 212"/>
            <p:cNvSpPr/>
            <p:nvPr/>
          </p:nvSpPr>
          <p:spPr>
            <a:xfrm>
              <a:off x="-1" y="-1"/>
              <a:ext cx="2174702" cy="4176302"/>
            </a:xfrm>
            <a:prstGeom prst="rect">
              <a:avLst/>
            </a:prstGeom>
            <a:noFill/>
            <a:ln w="38100"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endParaRPr/>
            </a:p>
          </p:txBody>
        </p:sp>
        <p:sp>
          <p:nvSpPr>
            <p:cNvPr id="213" name="Shape 213"/>
            <p:cNvSpPr/>
            <p:nvPr/>
          </p:nvSpPr>
          <p:spPr>
            <a:xfrm>
              <a:off x="-1" y="-1"/>
              <a:ext cx="2174702" cy="40378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a:solidFill>
                    <a:srgbClr val="000000"/>
                  </a:solidFill>
                </a:defRPr>
              </a:pPr>
              <a:r>
                <a:t>#1 Choosing artifacts to show how they are developing CCs. Rooting the CCs in something concrete help make abstract ideas more accessible.</a:t>
              </a:r>
            </a:p>
            <a:p>
              <a:pPr>
                <a:defRPr>
                  <a:solidFill>
                    <a:srgbClr val="000000"/>
                  </a:solidFill>
                </a:defRPr>
              </a:pPr>
              <a:endParaRPr/>
            </a:p>
            <a:p>
              <a:pPr>
                <a:defRPr>
                  <a:solidFill>
                    <a:srgbClr val="000000"/>
                  </a:solidFill>
                </a:defRPr>
              </a:pPr>
              <a:r>
                <a:t>#2. Justification - its shows ___ BECAUSE…</a:t>
              </a:r>
            </a:p>
            <a:p>
              <a:pPr>
                <a:defRPr>
                  <a:solidFill>
                    <a:srgbClr val="000000"/>
                  </a:solidFill>
                </a:defRPr>
              </a:pPr>
              <a:endParaRPr/>
            </a:p>
            <a:p>
              <a:pPr>
                <a:defRPr>
                  <a:solidFill>
                    <a:srgbClr val="000000"/>
                  </a:solidFill>
                </a:defRPr>
              </a:pPr>
              <a:r>
                <a:t>#3. I want you to notice - an opportunity to enlighten the teacher.</a:t>
              </a:r>
            </a:p>
            <a:p>
              <a:pPr>
                <a:defRPr>
                  <a:solidFill>
                    <a:srgbClr val="000000"/>
                  </a:solidFill>
                </a:defRPr>
              </a:pPr>
              <a:endParaRPr/>
            </a:p>
            <a:p>
              <a:pPr>
                <a:defRPr>
                  <a:solidFill>
                    <a:srgbClr val="000000"/>
                  </a:solidFill>
                </a:defRPr>
              </a:pPr>
              <a:r>
                <a:t>#4. Strategic action planning - what would you do differently next time?</a:t>
              </a:r>
            </a:p>
          </p:txBody>
        </p:sp>
      </p:grpSp>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xfrm>
            <a:off x="311699" y="445025"/>
            <a:ext cx="2640402" cy="572701"/>
          </a:xfrm>
          <a:prstGeom prst="rect">
            <a:avLst/>
          </a:prstGeom>
          <a:solidFill>
            <a:srgbClr val="FFEC40"/>
          </a:solidFill>
        </p:spPr>
        <p:txBody>
          <a:bodyPr/>
          <a:lstStyle>
            <a:lvl1pPr defTabSz="374904">
              <a:defRPr sz="1230"/>
            </a:lvl1pPr>
          </a:lstStyle>
          <a:p>
            <a:r>
              <a:t>@montessorimice (Kelsey Keller)</a:t>
            </a:r>
          </a:p>
        </p:txBody>
      </p:sp>
      <p:pic>
        <p:nvPicPr>
          <p:cNvPr id="217" name="image38.jpg" descr="IMG_0012.JPG"/>
          <p:cNvPicPr>
            <a:picLocks noChangeAspect="1"/>
          </p:cNvPicPr>
          <p:nvPr/>
        </p:nvPicPr>
        <p:blipFill>
          <a:blip r:embed="rId2">
            <a:extLst/>
          </a:blip>
          <a:stretch>
            <a:fillRect/>
          </a:stretch>
        </p:blipFill>
        <p:spPr>
          <a:xfrm>
            <a:off x="6047723" y="1064962"/>
            <a:ext cx="3013576" cy="3013576"/>
          </a:xfrm>
          <a:prstGeom prst="rect">
            <a:avLst/>
          </a:prstGeom>
          <a:ln w="38100">
            <a:solidFill>
              <a:srgbClr val="000000"/>
            </a:solidFill>
          </a:ln>
        </p:spPr>
      </p:pic>
      <p:pic>
        <p:nvPicPr>
          <p:cNvPr id="218" name="image26.jpg" descr="IMG_0027.JPG"/>
          <p:cNvPicPr>
            <a:picLocks noChangeAspect="1"/>
          </p:cNvPicPr>
          <p:nvPr/>
        </p:nvPicPr>
        <p:blipFill>
          <a:blip r:embed="rId3">
            <a:extLst/>
          </a:blip>
          <a:stretch>
            <a:fillRect/>
          </a:stretch>
        </p:blipFill>
        <p:spPr>
          <a:xfrm>
            <a:off x="139901" y="977408"/>
            <a:ext cx="2496546" cy="3342484"/>
          </a:xfrm>
          <a:prstGeom prst="rect">
            <a:avLst/>
          </a:prstGeom>
          <a:ln w="38100">
            <a:solidFill>
              <a:srgbClr val="000000"/>
            </a:solidFill>
          </a:ln>
        </p:spPr>
      </p:pic>
      <p:grpSp>
        <p:nvGrpSpPr>
          <p:cNvPr id="221" name="Group 221"/>
          <p:cNvGrpSpPr/>
          <p:nvPr/>
        </p:nvGrpSpPr>
        <p:grpSpPr>
          <a:xfrm>
            <a:off x="2937800" y="165599"/>
            <a:ext cx="2948401" cy="4812302"/>
            <a:chOff x="0" y="0"/>
            <a:chExt cx="2948400" cy="4812300"/>
          </a:xfrm>
        </p:grpSpPr>
        <p:sp>
          <p:nvSpPr>
            <p:cNvPr id="219" name="Shape 219"/>
            <p:cNvSpPr/>
            <p:nvPr/>
          </p:nvSpPr>
          <p:spPr>
            <a:xfrm>
              <a:off x="-1" y="-1"/>
              <a:ext cx="2948402" cy="4812302"/>
            </a:xfrm>
            <a:prstGeom prst="rect">
              <a:avLst/>
            </a:prstGeom>
            <a:noFill/>
            <a:ln w="38100" cap="flat">
              <a:solidFill>
                <a:srgbClr val="000000"/>
              </a:solidFill>
              <a:prstDash val="solid"/>
              <a:round/>
            </a:ln>
            <a:effectLst/>
          </p:spPr>
          <p:txBody>
            <a:bodyPr wrap="square" lIns="45719" tIns="45719" rIns="45719" bIns="45719" numCol="1" anchor="t">
              <a:noAutofit/>
            </a:bodyPr>
            <a:lstStyle/>
            <a:p>
              <a:pPr algn="ctr">
                <a:defRPr>
                  <a:solidFill>
                    <a:srgbClr val="000000"/>
                  </a:solidFill>
                </a:defRPr>
              </a:pPr>
              <a:endParaRPr/>
            </a:p>
          </p:txBody>
        </p:sp>
        <p:sp>
          <p:nvSpPr>
            <p:cNvPr id="220" name="Shape 220"/>
            <p:cNvSpPr/>
            <p:nvPr/>
          </p:nvSpPr>
          <p:spPr>
            <a:xfrm>
              <a:off x="-1" y="-1"/>
              <a:ext cx="2948402" cy="46228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lgn="ctr">
                <a:defRPr sz="1200">
                  <a:solidFill>
                    <a:srgbClr val="000000"/>
                  </a:solidFill>
                </a:defRPr>
              </a:pPr>
              <a:r>
                <a:t>After an activity (anything really!) the kids are invited to reflect on what CCs (specifically i-statements) they utilized, those they did not, and those that were N/A for a particular activity. </a:t>
              </a:r>
            </a:p>
            <a:p>
              <a:pPr algn="ctr">
                <a:defRPr>
                  <a:solidFill>
                    <a:srgbClr val="000000"/>
                  </a:solidFill>
                </a:defRPr>
              </a:pPr>
              <a:endParaRPr sz="1200"/>
            </a:p>
            <a:p>
              <a:pPr algn="ctr">
                <a:defRPr sz="1200">
                  <a:solidFill>
                    <a:srgbClr val="000000"/>
                  </a:solidFill>
                </a:defRPr>
              </a:pPr>
              <a:r>
                <a:t>There is no ‘wrong way’ to sort them as long as they can justify WHY they put them in a particular column. Once done, the kids make observations “Oh wow, I REALLY needed to communicate to do this, I used ALL the communication statements” or “I used a lot of critical thinking but not a lot of creative thinking, hmm”. In the example we used all 3 of the CC triad but I’ve also focused on just one area too in order to provoke students to examine one area more deeply.</a:t>
              </a:r>
            </a:p>
            <a:p>
              <a:pPr algn="ctr">
                <a:defRPr>
                  <a:solidFill>
                    <a:srgbClr val="000000"/>
                  </a:solidFill>
                </a:defRPr>
              </a:pPr>
              <a:endParaRPr sz="1200"/>
            </a:p>
            <a:p>
              <a:pPr algn="ctr">
                <a:defRPr sz="1200">
                  <a:solidFill>
                    <a:srgbClr val="000000"/>
                  </a:solidFill>
                </a:defRPr>
              </a:pPr>
              <a:r>
                <a:t>This helps them SEE how they used the CCs, while at the same time helps them internalize and USE the CCs language independently (builds a common language). </a:t>
              </a:r>
            </a:p>
          </p:txBody>
        </p:sp>
      </p:gr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title"/>
          </p:nvPr>
        </p:nvSpPr>
        <p:spPr>
          <a:xfrm>
            <a:off x="311699" y="235300"/>
            <a:ext cx="8520602" cy="572701"/>
          </a:xfrm>
          <a:prstGeom prst="rect">
            <a:avLst/>
          </a:prstGeom>
          <a:solidFill>
            <a:srgbClr val="FFEC40"/>
          </a:solidFill>
        </p:spPr>
        <p:txBody>
          <a:bodyPr/>
          <a:lstStyle>
            <a:lvl1pPr defTabSz="768095">
              <a:defRPr sz="2520"/>
            </a:lvl1pPr>
          </a:lstStyle>
          <a:p>
            <a:r>
              <a:t>Kristin Visscher @Visschinspired</a:t>
            </a:r>
          </a:p>
        </p:txBody>
      </p:sp>
      <p:sp>
        <p:nvSpPr>
          <p:cNvPr id="224" name="Shape 224"/>
          <p:cNvSpPr>
            <a:spLocks noGrp="1"/>
          </p:cNvSpPr>
          <p:nvPr>
            <p:ph type="body" sz="half" idx="1"/>
          </p:nvPr>
        </p:nvSpPr>
        <p:spPr>
          <a:xfrm>
            <a:off x="311699" y="904350"/>
            <a:ext cx="2425502" cy="4153201"/>
          </a:xfrm>
          <a:prstGeom prst="rect">
            <a:avLst/>
          </a:prstGeom>
        </p:spPr>
        <p:txBody>
          <a:bodyPr/>
          <a:lstStyle/>
          <a:p>
            <a:pPr>
              <a:defRPr>
                <a:solidFill>
                  <a:srgbClr val="292F33"/>
                </a:solidFill>
                <a:latin typeface="Arial"/>
                <a:ea typeface="Arial"/>
                <a:cs typeface="Arial"/>
                <a:sym typeface="Arial"/>
              </a:defRPr>
            </a:pPr>
            <a:r>
              <a:t>They are both sorting activities to introduce the 6 areas. 1 is famous quotes ( also in the google share drive) and another is just some of our classroom activities- both create great discussion!  For graphics: </a:t>
            </a:r>
            <a:r>
              <a:rPr u="sng">
                <a:solidFill>
                  <a:schemeClr val="accent5"/>
                </a:solidFill>
                <a:uFill>
                  <a:solidFill>
                    <a:schemeClr val="accent5"/>
                  </a:solidFill>
                </a:uFill>
                <a:hlinkClick r:id="rId2"/>
              </a:rPr>
              <a:t>https://t.co/0jxBhBkXXn</a:t>
            </a:r>
          </a:p>
        </p:txBody>
      </p:sp>
      <p:pic>
        <p:nvPicPr>
          <p:cNvPr id="225" name="image32.jpg" descr="visschinspired2.jpg"/>
          <p:cNvPicPr>
            <a:picLocks noChangeAspect="1"/>
          </p:cNvPicPr>
          <p:nvPr/>
        </p:nvPicPr>
        <p:blipFill>
          <a:blip r:embed="rId3">
            <a:extLst/>
          </a:blip>
          <a:stretch>
            <a:fillRect/>
          </a:stretch>
        </p:blipFill>
        <p:spPr>
          <a:xfrm>
            <a:off x="6082855" y="880361"/>
            <a:ext cx="2749444" cy="3665927"/>
          </a:xfrm>
          <a:prstGeom prst="rect">
            <a:avLst/>
          </a:prstGeom>
          <a:ln w="12700">
            <a:miter lim="400000"/>
          </a:ln>
        </p:spPr>
      </p:pic>
      <p:pic>
        <p:nvPicPr>
          <p:cNvPr id="226" name="image29.jpg" descr="visschinspired1.jpg"/>
          <p:cNvPicPr>
            <a:picLocks noChangeAspect="1"/>
          </p:cNvPicPr>
          <p:nvPr/>
        </p:nvPicPr>
        <p:blipFill>
          <a:blip r:embed="rId4">
            <a:extLst/>
          </a:blip>
          <a:stretch>
            <a:fillRect/>
          </a:stretch>
        </p:blipFill>
        <p:spPr>
          <a:xfrm>
            <a:off x="2934124" y="857774"/>
            <a:ext cx="2783324" cy="3711099"/>
          </a:xfrm>
          <a:prstGeom prst="rect">
            <a:avLst/>
          </a:prstGeom>
          <a:ln w="12700">
            <a:miter lim="400000"/>
          </a:ln>
        </p:spPr>
      </p:pic>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8" name="Shape 228"/>
          <p:cNvSpPr>
            <a:spLocks noGrp="1"/>
          </p:cNvSpPr>
          <p:nvPr>
            <p:ph type="title"/>
          </p:nvPr>
        </p:nvSpPr>
        <p:spPr>
          <a:xfrm>
            <a:off x="311699" y="445025"/>
            <a:ext cx="8520602" cy="572701"/>
          </a:xfrm>
          <a:prstGeom prst="rect">
            <a:avLst/>
          </a:prstGeom>
          <a:solidFill>
            <a:srgbClr val="FFEC40"/>
          </a:solidFill>
        </p:spPr>
        <p:txBody>
          <a:bodyPr/>
          <a:lstStyle>
            <a:lvl1pPr defTabSz="768095">
              <a:defRPr sz="2520"/>
            </a:lvl1pPr>
          </a:lstStyle>
          <a:p>
            <a:r>
              <a:t>Using Images that speak (@JanetChowMSc)</a:t>
            </a:r>
          </a:p>
        </p:txBody>
      </p:sp>
      <p:sp>
        <p:nvSpPr>
          <p:cNvPr id="229" name="Shape 229"/>
          <p:cNvSpPr>
            <a:spLocks noGrp="1"/>
          </p:cNvSpPr>
          <p:nvPr>
            <p:ph type="body" sz="half" idx="1"/>
          </p:nvPr>
        </p:nvSpPr>
        <p:spPr>
          <a:xfrm>
            <a:off x="311700" y="1234074"/>
            <a:ext cx="3020100" cy="3334801"/>
          </a:xfrm>
          <a:prstGeom prst="rect">
            <a:avLst/>
          </a:prstGeom>
        </p:spPr>
        <p:txBody>
          <a:bodyPr/>
          <a:lstStyle/>
          <a:p>
            <a:r>
              <a:t>Focus is on including images to support any text. Photos/images are selected from deep thought usually by reviewing lots before selecting the few that really offer a statement of learning. </a:t>
            </a:r>
          </a:p>
        </p:txBody>
      </p:sp>
      <p:pic>
        <p:nvPicPr>
          <p:cNvPr id="230" name="image33.png" descr="cc_imagestrengths.PNG"/>
          <p:cNvPicPr>
            <a:picLocks noChangeAspect="1"/>
          </p:cNvPicPr>
          <p:nvPr/>
        </p:nvPicPr>
        <p:blipFill>
          <a:blip r:embed="rId2">
            <a:extLst/>
          </a:blip>
          <a:stretch>
            <a:fillRect/>
          </a:stretch>
        </p:blipFill>
        <p:spPr>
          <a:xfrm>
            <a:off x="3813297" y="1155075"/>
            <a:ext cx="5279276" cy="3492801"/>
          </a:xfrm>
          <a:prstGeom prst="rect">
            <a:avLst/>
          </a:prstGeom>
          <a:ln w="12700">
            <a:miter lim="400000"/>
          </a:ln>
        </p:spPr>
      </p:pic>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p:nvPr>
        </p:nvSpPr>
        <p:spPr>
          <a:prstGeom prst="rect">
            <a:avLst/>
          </a:prstGeom>
          <a:solidFill>
            <a:srgbClr val="FFFB00"/>
          </a:solidFill>
        </p:spPr>
        <p:txBody>
          <a:bodyPr/>
          <a:lstStyle>
            <a:lvl1pPr defTabSz="365760">
              <a:defRPr sz="2400"/>
            </a:lvl1pPr>
          </a:lstStyle>
          <a:p>
            <a:r>
              <a:t>@vwoelders Victoria Woelders (Langley School District)</a:t>
            </a:r>
          </a:p>
        </p:txBody>
      </p:sp>
      <p:sp>
        <p:nvSpPr>
          <p:cNvPr id="233" name="Shape 233"/>
          <p:cNvSpPr>
            <a:spLocks noGrp="1"/>
          </p:cNvSpPr>
          <p:nvPr>
            <p:ph type="body" idx="1"/>
          </p:nvPr>
        </p:nvSpPr>
        <p:spPr>
          <a:xfrm>
            <a:off x="311699" y="1246749"/>
            <a:ext cx="8520602" cy="3372455"/>
          </a:xfrm>
          <a:prstGeom prst="rect">
            <a:avLst/>
          </a:prstGeom>
        </p:spPr>
        <p:txBody>
          <a:bodyPr/>
          <a:lstStyle/>
          <a:p>
            <a:pPr defTabSz="804672">
              <a:spcBef>
                <a:spcPts val="1400"/>
              </a:spcBef>
              <a:defRPr sz="1232"/>
            </a:pPr>
            <a:endParaRPr/>
          </a:p>
          <a:p>
            <a:pPr defTabSz="804672">
              <a:spcBef>
                <a:spcPts val="1400"/>
              </a:spcBef>
              <a:defRPr sz="1232"/>
            </a:pPr>
            <a:r>
              <a:t>I have been using a video collection through my YouTube playlist to bring discussion into my classroom on the Core Competencies. I also use #projectinspirekids on Twitter.</a:t>
            </a:r>
          </a:p>
          <a:p>
            <a:pPr defTabSz="804672">
              <a:spcBef>
                <a:spcPts val="1400"/>
              </a:spcBef>
              <a:defRPr sz="1232"/>
            </a:pPr>
            <a:r>
              <a:t>I have put one of my favourite videos here on Gratitude.</a:t>
            </a:r>
          </a:p>
          <a:p>
            <a:pPr defTabSz="804672">
              <a:spcBef>
                <a:spcPts val="1400"/>
              </a:spcBef>
              <a:defRPr sz="1232"/>
            </a:pPr>
            <a:r>
              <a:t>Click below to see videos playlists:</a:t>
            </a:r>
          </a:p>
          <a:p>
            <a:pPr defTabSz="804672">
              <a:spcBef>
                <a:spcPts val="1400"/>
              </a:spcBef>
              <a:defRPr sz="1232"/>
            </a:pPr>
            <a:r>
              <a:rPr u="sng">
                <a:solidFill>
                  <a:schemeClr val="accent5"/>
                </a:solidFill>
                <a:uFill>
                  <a:solidFill>
                    <a:schemeClr val="accent5"/>
                  </a:solidFill>
                </a:uFill>
                <a:hlinkClick r:id="rId2"/>
              </a:rPr>
              <a:t>Personal and Social Competency</a:t>
            </a:r>
            <a:r>
              <a:t> (30 videos)</a:t>
            </a:r>
          </a:p>
          <a:p>
            <a:pPr defTabSz="804672">
              <a:spcBef>
                <a:spcPts val="1400"/>
              </a:spcBef>
              <a:defRPr sz="1232"/>
            </a:pPr>
            <a:r>
              <a:rPr u="sng">
                <a:solidFill>
                  <a:schemeClr val="accent5"/>
                </a:solidFill>
                <a:uFill>
                  <a:solidFill>
                    <a:schemeClr val="accent5"/>
                  </a:solidFill>
                </a:uFill>
                <a:hlinkClick r:id="rId3"/>
              </a:rPr>
              <a:t>Communication Competency</a:t>
            </a:r>
            <a:r>
              <a:t> (11 videos)</a:t>
            </a:r>
          </a:p>
          <a:p>
            <a:pPr defTabSz="804672">
              <a:spcBef>
                <a:spcPts val="1400"/>
              </a:spcBef>
              <a:defRPr sz="1232"/>
            </a:pPr>
            <a:r>
              <a:rPr u="sng">
                <a:solidFill>
                  <a:schemeClr val="accent5"/>
                </a:solidFill>
                <a:uFill>
                  <a:solidFill>
                    <a:schemeClr val="accent5"/>
                  </a:solidFill>
                </a:uFill>
                <a:hlinkClick r:id="rId4"/>
              </a:rPr>
              <a:t>Thinking Competency</a:t>
            </a:r>
            <a:r>
              <a:t> (25 videos)</a:t>
            </a:r>
          </a:p>
        </p:txBody>
      </p:sp>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prstGeom prst="rect">
            <a:avLst/>
          </a:prstGeom>
        </p:spPr>
        <p:txBody>
          <a:bodyPr/>
          <a:lstStyle>
            <a:lvl1pPr defTabSz="768095">
              <a:defRPr sz="2520"/>
            </a:lvl1pPr>
          </a:lstStyle>
          <a:p>
            <a:r>
              <a:t>Resources from SD62 Learning Commons</a:t>
            </a:r>
          </a:p>
        </p:txBody>
      </p:sp>
      <p:sp>
        <p:nvSpPr>
          <p:cNvPr id="236" name="Shape 236"/>
          <p:cNvSpPr>
            <a:spLocks noGrp="1"/>
          </p:cNvSpPr>
          <p:nvPr>
            <p:ph type="body" sz="quarter" idx="1"/>
          </p:nvPr>
        </p:nvSpPr>
        <p:spPr>
          <a:xfrm>
            <a:off x="4705899" y="2386376"/>
            <a:ext cx="3999902" cy="1030148"/>
          </a:xfrm>
          <a:prstGeom prst="rect">
            <a:avLst/>
          </a:prstGeom>
        </p:spPr>
        <p:txBody>
          <a:bodyPr/>
          <a:lstStyle/>
          <a:p>
            <a:r>
              <a:t>http://learningcommons62.sd62.bc.ca/2016/12/07/core-competency-ideas/</a:t>
            </a:r>
          </a:p>
        </p:txBody>
      </p:sp>
      <p:sp>
        <p:nvSpPr>
          <p:cNvPr id="237" name="Shape 237"/>
          <p:cNvSpPr>
            <a:spLocks noGrp="1"/>
          </p:cNvSpPr>
          <p:nvPr>
            <p:ph type="body" idx="13"/>
          </p:nvPr>
        </p:nvSpPr>
        <p:spPr>
          <a:xfrm>
            <a:off x="4705899" y="1234049"/>
            <a:ext cx="3999902" cy="3334801"/>
          </a:xfrm>
          <a:prstGeom prst="rect">
            <a:avLst/>
          </a:prstGeom>
          <a:extLst>
            <a:ext uri="{C572A759-6A51-4108-AA02-DFA0A04FC94B}">
              <ma14:wrappingTextBoxFlag xmlns:ma14="http://schemas.microsoft.com/office/mac/drawingml/2011/main" val="1"/>
            </a:ext>
          </a:extLst>
        </p:spPr>
        <p:txBody>
          <a:bodyPr/>
          <a:lstStyle>
            <a:lvl1pPr>
              <a:defRPr sz="1400" u="sng">
                <a:solidFill>
                  <a:schemeClr val="accent5"/>
                </a:solidFill>
                <a:uFill>
                  <a:solidFill>
                    <a:schemeClr val="accent5"/>
                  </a:solidFill>
                </a:uFill>
                <a:hlinkClick r:id="rId2"/>
              </a:defRPr>
            </a:lvl1pPr>
          </a:lstStyle>
          <a:p>
            <a:pPr>
              <a:defRPr u="none">
                <a:solidFill>
                  <a:srgbClr val="000000"/>
                </a:solidFill>
                <a:uFillTx/>
              </a:defRPr>
            </a:pPr>
            <a:r>
              <a:rPr u="sng">
                <a:solidFill>
                  <a:schemeClr val="accent5"/>
                </a:solidFill>
                <a:uFill>
                  <a:solidFill>
                    <a:schemeClr val="accent5"/>
                  </a:solidFill>
                </a:uFill>
                <a:hlinkClick r:id="rId2"/>
              </a:rPr>
              <a:t>http://learningcommons62.sd62.bc.ca/files/2016/12/Core-Competencies-Self-Reflection.docx</a:t>
            </a:r>
          </a:p>
        </p:txBody>
      </p:sp>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 name="Shape 239"/>
          <p:cNvSpPr>
            <a:spLocks noGrp="1"/>
          </p:cNvSpPr>
          <p:nvPr>
            <p:ph type="title"/>
          </p:nvPr>
        </p:nvSpPr>
        <p:spPr>
          <a:prstGeom prst="rect">
            <a:avLst/>
          </a:prstGeom>
          <a:solidFill>
            <a:srgbClr val="FFFB00"/>
          </a:solidFill>
        </p:spPr>
        <p:txBody>
          <a:bodyPr/>
          <a:lstStyle>
            <a:lvl1pPr defTabSz="365760">
              <a:defRPr sz="2440"/>
            </a:lvl1pPr>
          </a:lstStyle>
          <a:p>
            <a:r>
              <a:t>@vwoelders Victoria Woelders (Langley School District)</a:t>
            </a:r>
          </a:p>
        </p:txBody>
      </p:sp>
      <p:sp>
        <p:nvSpPr>
          <p:cNvPr id="240" name="Shape 240"/>
          <p:cNvSpPr>
            <a:spLocks noGrp="1"/>
          </p:cNvSpPr>
          <p:nvPr>
            <p:ph type="body" idx="1"/>
          </p:nvPr>
        </p:nvSpPr>
        <p:spPr>
          <a:xfrm>
            <a:off x="311699" y="1234049"/>
            <a:ext cx="8520601" cy="3334801"/>
          </a:xfrm>
          <a:prstGeom prst="rect">
            <a:avLst/>
          </a:prstGeom>
        </p:spPr>
        <p:txBody>
          <a:bodyPr/>
          <a:lstStyle/>
          <a:p>
            <a:pPr defTabSz="630936">
              <a:spcBef>
                <a:spcPts val="1100"/>
              </a:spcBef>
              <a:defRPr sz="966"/>
            </a:pPr>
            <a:r>
              <a:t>I have been working on report card comments to focus primarily on Core Competencies.  In Langley, we are not expected to put Core Competencies in report card comments for Term One or Term Two, but I felt I wanted to professionally work towards all my curriculum content focusing on these.   Instead of hoop jumping through content, I wanted the core of my teaching to be evident that it was the Core Competencies.  I saw an example in the Fall somewhere, and I used it.  Here one of my examples for Term One.</a:t>
            </a:r>
          </a:p>
          <a:p>
            <a:pPr defTabSz="630936">
              <a:spcBef>
                <a:spcPts val="1100"/>
              </a:spcBef>
              <a:defRPr sz="966"/>
            </a:pPr>
            <a:r>
              <a:t>This student is a respectful and kind student, who is meeting the expectations for the Grade 4 curriculum.  As a Communicator, he is at the Grade 4 level for his Speaking, Reading and Writing.  We encourage him to develop his Writing skills by enhancing his descriptive language.  He used Critical Thinking skills to meet expectations in the areas of Patterning, Place Value up to 10,000 and Problem Solving.  He demonstrated Creative Thinking in his STEM Arcade Game, and met curricular expectations.  He developed his Positive Personal and Cultural Identity through his understanding of Peace Circles, McClughan Park walking field trips and Aboriginal Peoples studies.  His Personal Awareness and Social Responsibility should be commended because he demonstrates kindness and gentleness to others in and out of the classroom.  For next term, he would like to develop his ability to complete work on time, and his practice neatness.  Keep up the good work, it continues to be a pleasure to teach you.</a:t>
            </a:r>
          </a:p>
          <a:p>
            <a:pPr defTabSz="630936">
              <a:spcBef>
                <a:spcPts val="1100"/>
              </a:spcBef>
              <a:defRPr sz="966"/>
            </a:pPr>
            <a:endParaRPr/>
          </a:p>
          <a:p>
            <a:pPr defTabSz="630936">
              <a:spcBef>
                <a:spcPts val="1100"/>
              </a:spcBef>
              <a:defRPr sz="966"/>
            </a:pPr>
            <a:r>
              <a:t>I also think by trying to see my teaching practice as the Core Competencies, it will help me in the future mould, create and empower kids in different ways.  This is in no means perfect, but it does help me stay focused on what is at our Core.</a:t>
            </a:r>
          </a:p>
        </p:txBody>
      </p:sp>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title"/>
          </p:nvPr>
        </p:nvSpPr>
        <p:spPr>
          <a:xfrm>
            <a:off x="311699" y="445025"/>
            <a:ext cx="8520602" cy="572701"/>
          </a:xfrm>
          <a:prstGeom prst="rect">
            <a:avLst/>
          </a:prstGeom>
          <a:solidFill>
            <a:srgbClr val="FFEC40"/>
          </a:solidFill>
        </p:spPr>
        <p:txBody>
          <a:bodyPr/>
          <a:lstStyle>
            <a:lvl1pPr defTabSz="768095">
              <a:defRPr sz="2520"/>
            </a:lvl1pPr>
          </a:lstStyle>
          <a:p>
            <a:r>
              <a:t>Core Competency and Self Assessment from @bcedplan</a:t>
            </a:r>
          </a:p>
        </p:txBody>
      </p:sp>
      <p:sp>
        <p:nvSpPr>
          <p:cNvPr id="243" name="Shape 243"/>
          <p:cNvSpPr>
            <a:spLocks noGrp="1"/>
          </p:cNvSpPr>
          <p:nvPr>
            <p:ph type="body" idx="1"/>
          </p:nvPr>
        </p:nvSpPr>
        <p:spPr>
          <a:xfrm>
            <a:off x="311699" y="1234074"/>
            <a:ext cx="8520602" cy="3334801"/>
          </a:xfrm>
          <a:prstGeom prst="rect">
            <a:avLst/>
          </a:prstGeom>
        </p:spPr>
        <p:txBody>
          <a:bodyPr/>
          <a:lstStyle/>
          <a:p>
            <a:r>
              <a:t>Core Competency Poster</a:t>
            </a:r>
          </a:p>
          <a:p>
            <a:pPr>
              <a:defRPr u="sng">
                <a:solidFill>
                  <a:schemeClr val="accent5"/>
                </a:solidFill>
              </a:defRPr>
            </a:pPr>
            <a:r>
              <a:rPr>
                <a:uFill>
                  <a:solidFill>
                    <a:schemeClr val="accent5"/>
                  </a:solidFill>
                </a:uFill>
                <a:hlinkClick r:id="rId2"/>
              </a:rPr>
              <a:t>https://curriculum.gov.bc.ca/sites/curriculum.gov.bc.ca/files/pdf/Core_Competencies_Posters.pdf</a:t>
            </a:r>
          </a:p>
          <a:p>
            <a:endParaRPr>
              <a:uFill>
                <a:solidFill>
                  <a:schemeClr val="accent5"/>
                </a:solidFill>
              </a:uFill>
              <a:hlinkClick r:id="rId2"/>
            </a:endParaRPr>
          </a:p>
          <a:p>
            <a:r>
              <a:t>Supporting Documents</a:t>
            </a:r>
          </a:p>
          <a:p>
            <a:pPr>
              <a:defRPr u="sng">
                <a:solidFill>
                  <a:schemeClr val="accent5"/>
                </a:solidFill>
              </a:defRPr>
            </a:pPr>
            <a:r>
              <a:rPr>
                <a:uFill>
                  <a:solidFill>
                    <a:schemeClr val="accent5"/>
                  </a:solidFill>
                </a:uFill>
                <a:hlinkClick r:id="rId3"/>
              </a:rPr>
              <a:t>https://curriculum.gov.bc.ca/sites/curriculum.gov.bc.ca/files/pdf/supporting-self-assessment.pdf</a:t>
            </a: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05.jpg" descr="learningjournal.jpg"/>
          <p:cNvPicPr>
            <a:picLocks noChangeAspect="1"/>
          </p:cNvPicPr>
          <p:nvPr/>
        </p:nvPicPr>
        <p:blipFill>
          <a:blip r:embed="rId2">
            <a:extLst/>
          </a:blip>
          <a:stretch>
            <a:fillRect/>
          </a:stretch>
        </p:blipFill>
        <p:spPr>
          <a:xfrm rot="9">
            <a:off x="6100837" y="1545568"/>
            <a:ext cx="2888458" cy="2914338"/>
          </a:xfrm>
          <a:prstGeom prst="rect">
            <a:avLst/>
          </a:prstGeom>
          <a:ln w="12700">
            <a:miter lim="400000"/>
          </a:ln>
        </p:spPr>
      </p:pic>
      <p:sp>
        <p:nvSpPr>
          <p:cNvPr id="122" name="Shape 122"/>
          <p:cNvSpPr>
            <a:spLocks noGrp="1"/>
          </p:cNvSpPr>
          <p:nvPr>
            <p:ph type="title"/>
          </p:nvPr>
        </p:nvSpPr>
        <p:spPr>
          <a:xfrm>
            <a:off x="311699" y="445025"/>
            <a:ext cx="8520602" cy="572701"/>
          </a:xfrm>
          <a:prstGeom prst="rect">
            <a:avLst/>
          </a:prstGeom>
          <a:solidFill>
            <a:srgbClr val="FFEC40"/>
          </a:solidFill>
        </p:spPr>
        <p:txBody>
          <a:bodyPr/>
          <a:lstStyle>
            <a:lvl1pPr defTabSz="768095">
              <a:defRPr sz="2520"/>
            </a:lvl1pPr>
          </a:lstStyle>
          <a:p>
            <a:r>
              <a:t>Learning Journal by @craigmah</a:t>
            </a:r>
          </a:p>
        </p:txBody>
      </p:sp>
      <p:sp>
        <p:nvSpPr>
          <p:cNvPr id="123" name="Shape 123"/>
          <p:cNvSpPr>
            <a:spLocks noGrp="1"/>
          </p:cNvSpPr>
          <p:nvPr>
            <p:ph type="body" idx="1"/>
          </p:nvPr>
        </p:nvSpPr>
        <p:spPr>
          <a:xfrm>
            <a:off x="311699" y="1335337"/>
            <a:ext cx="5740839" cy="3334800"/>
          </a:xfrm>
          <a:prstGeom prst="rect">
            <a:avLst/>
          </a:prstGeom>
        </p:spPr>
        <p:txBody>
          <a:bodyPr/>
          <a:lstStyle/>
          <a:p>
            <a:pPr defTabSz="777240">
              <a:spcBef>
                <a:spcPts val="1300"/>
              </a:spcBef>
              <a:defRPr sz="1530"/>
            </a:pPr>
            <a:r>
              <a:t>The idea of the Learning Journal is for students to reflect on key learning throughout the year.  At the end of the year, students will look back on their journal and reflect on their learning!</a:t>
            </a:r>
          </a:p>
          <a:p>
            <a:pPr defTabSz="777240">
              <a:spcBef>
                <a:spcPts val="1300"/>
              </a:spcBef>
              <a:defRPr sz="1530"/>
            </a:pPr>
            <a:endParaRPr/>
          </a:p>
          <a:p>
            <a:pPr defTabSz="777240">
              <a:spcBef>
                <a:spcPts val="1300"/>
              </a:spcBef>
              <a:defRPr sz="1530"/>
            </a:pPr>
            <a:endParaRPr/>
          </a:p>
          <a:p>
            <a:pPr defTabSz="777240">
              <a:spcBef>
                <a:spcPts val="1300"/>
              </a:spcBef>
              <a:defRPr sz="1530"/>
            </a:pPr>
            <a:r>
              <a:t>You can view the entire document with prompting questions here:</a:t>
            </a:r>
          </a:p>
          <a:p>
            <a:pPr defTabSz="777240">
              <a:spcBef>
                <a:spcPts val="1300"/>
              </a:spcBef>
              <a:defRPr sz="1530" u="sng">
                <a:solidFill>
                  <a:schemeClr val="accent5"/>
                </a:solidFill>
              </a:defRPr>
            </a:pPr>
            <a:r>
              <a:rPr>
                <a:uFill>
                  <a:solidFill>
                    <a:schemeClr val="accent5"/>
                  </a:solidFill>
                </a:uFill>
                <a:hlinkClick r:id="rId3"/>
              </a:rPr>
              <a:t>https://craigmah.wordpress.com/2017/03/24/core-competencies-and-reflections/</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Shape 125"/>
          <p:cNvSpPr>
            <a:spLocks noGrp="1"/>
          </p:cNvSpPr>
          <p:nvPr>
            <p:ph type="title"/>
          </p:nvPr>
        </p:nvSpPr>
        <p:spPr>
          <a:xfrm>
            <a:off x="311699" y="445025"/>
            <a:ext cx="8520602" cy="572701"/>
          </a:xfrm>
          <a:prstGeom prst="rect">
            <a:avLst/>
          </a:prstGeom>
          <a:solidFill>
            <a:srgbClr val="FFEC40"/>
          </a:solidFill>
        </p:spPr>
        <p:txBody>
          <a:bodyPr/>
          <a:lstStyle>
            <a:lvl1pPr defTabSz="768095">
              <a:defRPr sz="2520"/>
            </a:lvl1pPr>
          </a:lstStyle>
          <a:p>
            <a:r>
              <a:t>@KennethHeadley</a:t>
            </a:r>
          </a:p>
        </p:txBody>
      </p:sp>
      <p:sp>
        <p:nvSpPr>
          <p:cNvPr id="126" name="Shape 126"/>
          <p:cNvSpPr>
            <a:spLocks noGrp="1"/>
          </p:cNvSpPr>
          <p:nvPr>
            <p:ph type="body" sz="half" idx="1"/>
          </p:nvPr>
        </p:nvSpPr>
        <p:spPr>
          <a:xfrm>
            <a:off x="311699" y="1234074"/>
            <a:ext cx="3146815" cy="3334801"/>
          </a:xfrm>
          <a:prstGeom prst="rect">
            <a:avLst/>
          </a:prstGeom>
        </p:spPr>
        <p:txBody>
          <a:bodyPr/>
          <a:lstStyle/>
          <a:p>
            <a:r>
              <a:t>The document on the next slide is just a support tool I created for my students to use so we can get them looking at questions that will  push their reflections to be a bit deeper and more meaningful.  </a:t>
            </a:r>
          </a:p>
        </p:txBody>
      </p:sp>
      <p:pic>
        <p:nvPicPr>
          <p:cNvPr id="127" name="image37.jpg" descr="Core Competency Prompts_Page_1.jpg"/>
          <p:cNvPicPr>
            <a:picLocks noChangeAspect="1"/>
          </p:cNvPicPr>
          <p:nvPr/>
        </p:nvPicPr>
        <p:blipFill>
          <a:blip r:embed="rId2">
            <a:extLst/>
          </a:blip>
          <a:stretch>
            <a:fillRect/>
          </a:stretch>
        </p:blipFill>
        <p:spPr>
          <a:xfrm>
            <a:off x="3579200" y="1324539"/>
            <a:ext cx="5436503" cy="2824622"/>
          </a:xfrm>
          <a:prstGeom prst="rect">
            <a:avLst/>
          </a:prstGeom>
          <a:ln w="12700">
            <a:miter lim="400000"/>
          </a:ln>
        </p:spPr>
      </p:pic>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xfrm>
            <a:off x="213024" y="148999"/>
            <a:ext cx="8520602" cy="572702"/>
          </a:xfrm>
          <a:prstGeom prst="rect">
            <a:avLst/>
          </a:prstGeom>
          <a:solidFill>
            <a:srgbClr val="FFEC40"/>
          </a:solidFill>
        </p:spPr>
        <p:txBody>
          <a:bodyPr/>
          <a:lstStyle>
            <a:lvl1pPr defTabSz="365760">
              <a:defRPr sz="1440"/>
            </a:lvl1pPr>
          </a:lstStyle>
          <a:p>
            <a:r>
              <a:t>Student voice/not teacher (@JanetChowMSc)</a:t>
            </a:r>
          </a:p>
        </p:txBody>
      </p:sp>
      <p:sp>
        <p:nvSpPr>
          <p:cNvPr id="130" name="Shape 130"/>
          <p:cNvSpPr>
            <a:spLocks noGrp="1"/>
          </p:cNvSpPr>
          <p:nvPr>
            <p:ph type="body" sz="half" idx="1"/>
          </p:nvPr>
        </p:nvSpPr>
        <p:spPr>
          <a:xfrm>
            <a:off x="311700" y="1234074"/>
            <a:ext cx="3265200" cy="3334801"/>
          </a:xfrm>
          <a:prstGeom prst="rect">
            <a:avLst/>
          </a:prstGeom>
        </p:spPr>
        <p:txBody>
          <a:bodyPr/>
          <a:lstStyle/>
          <a:p>
            <a:r>
              <a:t>Use an online eportfolio/blogfolio space to CAPTURE “I am..” statements. Student voice, not teacher’s voice. Take one area to compare over time. Link to term 3 report card. </a:t>
            </a:r>
          </a:p>
        </p:txBody>
      </p:sp>
      <p:pic>
        <p:nvPicPr>
          <p:cNvPr id="131" name="image01.jpg" descr="gr1port.JPG"/>
          <p:cNvPicPr>
            <a:picLocks noChangeAspect="1"/>
          </p:cNvPicPr>
          <p:nvPr/>
        </p:nvPicPr>
        <p:blipFill>
          <a:blip r:embed="rId2">
            <a:extLst/>
          </a:blip>
          <a:stretch>
            <a:fillRect/>
          </a:stretch>
        </p:blipFill>
        <p:spPr>
          <a:xfrm>
            <a:off x="4068474" y="360850"/>
            <a:ext cx="4355581" cy="4421800"/>
          </a:xfrm>
          <a:prstGeom prst="rect">
            <a:avLst/>
          </a:prstGeom>
          <a:ln w="12700">
            <a:miter lim="400000"/>
          </a:ln>
        </p:spPr>
      </p:pic>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 name="Shape 133"/>
          <p:cNvSpPr>
            <a:spLocks noGrp="1"/>
          </p:cNvSpPr>
          <p:nvPr>
            <p:ph type="title"/>
          </p:nvPr>
        </p:nvSpPr>
        <p:spPr>
          <a:xfrm>
            <a:off x="311699" y="445025"/>
            <a:ext cx="8520602" cy="572701"/>
          </a:xfrm>
          <a:prstGeom prst="rect">
            <a:avLst/>
          </a:prstGeom>
          <a:solidFill>
            <a:srgbClr val="FFEC40"/>
          </a:solidFill>
        </p:spPr>
        <p:txBody>
          <a:bodyPr/>
          <a:lstStyle>
            <a:lvl1pPr defTabSz="365760">
              <a:defRPr sz="2000"/>
            </a:lvl1pPr>
          </a:lstStyle>
          <a:p>
            <a:r>
              <a:t>Prompting statements (I…) @JanetChowMSc</a:t>
            </a:r>
          </a:p>
        </p:txBody>
      </p:sp>
      <p:sp>
        <p:nvSpPr>
          <p:cNvPr id="134" name="Shape 134"/>
          <p:cNvSpPr>
            <a:spLocks noGrp="1"/>
          </p:cNvSpPr>
          <p:nvPr>
            <p:ph type="body" sz="quarter" idx="1"/>
          </p:nvPr>
        </p:nvSpPr>
        <p:spPr>
          <a:xfrm>
            <a:off x="311699" y="1234074"/>
            <a:ext cx="1910702" cy="3741601"/>
          </a:xfrm>
          <a:prstGeom prst="rect">
            <a:avLst/>
          </a:prstGeom>
        </p:spPr>
        <p:txBody>
          <a:bodyPr/>
          <a:lstStyle/>
          <a:p>
            <a:r>
              <a:t>Bulletin Board questions as prompts for thinking about .. Students choose own activity, artifact or process to reflect (pre/post). </a:t>
            </a:r>
          </a:p>
        </p:txBody>
      </p:sp>
      <p:pic>
        <p:nvPicPr>
          <p:cNvPr id="135" name="image02.jpg" descr="cc_bulletinbdquestions.JPG"/>
          <p:cNvPicPr>
            <a:picLocks noChangeAspect="1"/>
          </p:cNvPicPr>
          <p:nvPr/>
        </p:nvPicPr>
        <p:blipFill>
          <a:blip r:embed="rId2">
            <a:extLst/>
          </a:blip>
          <a:stretch>
            <a:fillRect/>
          </a:stretch>
        </p:blipFill>
        <p:spPr>
          <a:xfrm>
            <a:off x="2222393" y="1075800"/>
            <a:ext cx="6763557" cy="4058149"/>
          </a:xfrm>
          <a:prstGeom prst="rect">
            <a:avLst/>
          </a:prstGeom>
          <a:ln w="12700">
            <a:miter lim="400000"/>
          </a:ln>
        </p:spPr>
      </p:pic>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311699" y="445025"/>
            <a:ext cx="8520602" cy="572701"/>
          </a:xfrm>
          <a:prstGeom prst="rect">
            <a:avLst/>
          </a:prstGeom>
          <a:solidFill>
            <a:srgbClr val="FFEC40"/>
          </a:solidFill>
        </p:spPr>
        <p:txBody>
          <a:bodyPr/>
          <a:lstStyle>
            <a:lvl1pPr defTabSz="365760">
              <a:defRPr sz="2000"/>
            </a:lvl1pPr>
          </a:lstStyle>
          <a:p>
            <a:r>
              <a:t>I Know Me - I Am A Thinker (@JanetChowMSc)</a:t>
            </a:r>
          </a:p>
        </p:txBody>
      </p:sp>
      <p:sp>
        <p:nvSpPr>
          <p:cNvPr id="138" name="Shape 138"/>
          <p:cNvSpPr>
            <a:spLocks noGrp="1"/>
          </p:cNvSpPr>
          <p:nvPr>
            <p:ph type="body" sz="half" idx="1"/>
          </p:nvPr>
        </p:nvSpPr>
        <p:spPr>
          <a:xfrm>
            <a:off x="213850" y="1138349"/>
            <a:ext cx="2480101" cy="3935401"/>
          </a:xfrm>
          <a:prstGeom prst="rect">
            <a:avLst/>
          </a:prstGeom>
        </p:spPr>
        <p:txBody>
          <a:bodyPr/>
          <a:lstStyle/>
          <a:p>
            <a:r>
              <a:t>After reading “Wild About Us” by K. Beaumont, students chose to highlight their uniqueness in “My Best Part” with self photos in b/w. QR codes lead to voice recordings. See http://blogs.sd41.bc.ca/gourlays</a:t>
            </a:r>
          </a:p>
        </p:txBody>
      </p:sp>
      <p:pic>
        <p:nvPicPr>
          <p:cNvPr id="139" name="image03.jpg" descr="gr1port2.JPG"/>
          <p:cNvPicPr>
            <a:picLocks noChangeAspect="1"/>
          </p:cNvPicPr>
          <p:nvPr/>
        </p:nvPicPr>
        <p:blipFill>
          <a:blip r:embed="rId2">
            <a:extLst/>
          </a:blip>
          <a:stretch>
            <a:fillRect/>
          </a:stretch>
        </p:blipFill>
        <p:spPr>
          <a:xfrm>
            <a:off x="2694022" y="1138349"/>
            <a:ext cx="6449976" cy="4005152"/>
          </a:xfrm>
          <a:prstGeom prst="rect">
            <a:avLst/>
          </a:prstGeom>
          <a:ln w="12700">
            <a:miter lim="400000"/>
          </a:ln>
        </p:spPr>
      </p:pic>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title"/>
          </p:nvPr>
        </p:nvSpPr>
        <p:spPr>
          <a:xfrm>
            <a:off x="382824" y="125049"/>
            <a:ext cx="8520602" cy="526802"/>
          </a:xfrm>
          <a:prstGeom prst="rect">
            <a:avLst/>
          </a:prstGeom>
          <a:solidFill>
            <a:srgbClr val="FFEC40"/>
          </a:solidFill>
        </p:spPr>
        <p:txBody>
          <a:bodyPr/>
          <a:lstStyle>
            <a:lvl1pPr defTabSz="768095">
              <a:defRPr sz="1848"/>
            </a:lvl1pPr>
          </a:lstStyle>
          <a:p>
            <a:r>
              <a:t>Competency assessment is embedded in meaningful learning @Moroz Jennifer</a:t>
            </a:r>
          </a:p>
        </p:txBody>
      </p:sp>
      <p:sp>
        <p:nvSpPr>
          <p:cNvPr id="142" name="Shape 142"/>
          <p:cNvSpPr>
            <a:spLocks noGrp="1"/>
          </p:cNvSpPr>
          <p:nvPr>
            <p:ph type="body" idx="1"/>
          </p:nvPr>
        </p:nvSpPr>
        <p:spPr>
          <a:xfrm>
            <a:off x="382824" y="1373274"/>
            <a:ext cx="8520602" cy="3334801"/>
          </a:xfrm>
          <a:prstGeom prst="rect">
            <a:avLst/>
          </a:prstGeom>
        </p:spPr>
        <p:txBody>
          <a:bodyPr/>
          <a:lstStyle/>
          <a:p>
            <a:endParaRPr/>
          </a:p>
        </p:txBody>
      </p:sp>
      <p:pic>
        <p:nvPicPr>
          <p:cNvPr id="143" name="image04.png"/>
          <p:cNvPicPr>
            <a:picLocks noChangeAspect="1"/>
          </p:cNvPicPr>
          <p:nvPr/>
        </p:nvPicPr>
        <p:blipFill>
          <a:blip r:embed="rId2">
            <a:extLst/>
          </a:blip>
          <a:stretch>
            <a:fillRect/>
          </a:stretch>
        </p:blipFill>
        <p:spPr>
          <a:xfrm>
            <a:off x="155686" y="902962"/>
            <a:ext cx="8974875" cy="3990976"/>
          </a:xfrm>
          <a:prstGeom prst="rect">
            <a:avLst/>
          </a:prstGeom>
          <a:ln w="12700">
            <a:miter lim="400000"/>
          </a:ln>
        </p:spPr>
      </p:pic>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311699" y="445025"/>
            <a:ext cx="8520602" cy="572701"/>
          </a:xfrm>
          <a:prstGeom prst="rect">
            <a:avLst/>
          </a:prstGeom>
        </p:spPr>
        <p:txBody>
          <a:bodyPr/>
          <a:lstStyle/>
          <a:p>
            <a:pPr defTabSz="374904">
              <a:defRPr sz="1230"/>
            </a:pPr>
            <a:endParaRPr/>
          </a:p>
        </p:txBody>
      </p:sp>
      <p:pic>
        <p:nvPicPr>
          <p:cNvPr id="146" name="image07.png"/>
          <p:cNvPicPr>
            <a:picLocks noChangeAspect="1"/>
          </p:cNvPicPr>
          <p:nvPr/>
        </p:nvPicPr>
        <p:blipFill>
          <a:blip r:embed="rId2">
            <a:extLst/>
          </a:blip>
          <a:stretch>
            <a:fillRect/>
          </a:stretch>
        </p:blipFill>
        <p:spPr>
          <a:xfrm>
            <a:off x="0" y="0"/>
            <a:ext cx="9340426" cy="5143499"/>
          </a:xfrm>
          <a:prstGeom prst="rect">
            <a:avLst/>
          </a:prstGeom>
          <a:ln w="12700">
            <a:miter lim="400000"/>
          </a:ln>
        </p:spPr>
      </p:pic>
    </p:spTree>
  </p:cSld>
  <p:clrMapOvr>
    <a:masterClrMapping/>
  </p:clrMapOvr>
  <p:transition xmlns:p14="http://schemas.microsoft.com/office/powerpoint/2010/main" spd="slow"/>
</p:sld>
</file>

<file path=ppt/theme/theme1.xml><?xml version="1.0" encoding="utf-8"?>
<a:theme xmlns:a="http://schemas.openxmlformats.org/drawingml/2006/main" name="pop">
  <a:themeElements>
    <a:clrScheme name="pop">
      <a:dk1>
        <a:srgbClr val="01AFD1"/>
      </a:dk1>
      <a:lt1>
        <a:srgbClr val="F8E71C"/>
      </a:lt1>
      <a:dk2>
        <a:srgbClr val="A7A7A7"/>
      </a:dk2>
      <a:lt2>
        <a:srgbClr val="535353"/>
      </a:lt2>
      <a:accent1>
        <a:srgbClr val="666666"/>
      </a:accent1>
      <a:accent2>
        <a:srgbClr val="483165"/>
      </a:accent2>
      <a:accent3>
        <a:srgbClr val="EB1E95"/>
      </a:accent3>
      <a:accent4>
        <a:srgbClr val="0F9D58"/>
      </a:accent4>
      <a:accent5>
        <a:srgbClr val="01AFD1"/>
      </a:accent5>
      <a:accent6>
        <a:srgbClr val="9C27B0"/>
      </a:accent6>
      <a:hlink>
        <a:srgbClr val="0000FF"/>
      </a:hlink>
      <a:folHlink>
        <a:srgbClr val="FF00FF"/>
      </a:folHlink>
    </a:clrScheme>
    <a:fontScheme name="pop">
      <a:majorFont>
        <a:latin typeface="Helvetica Neue"/>
        <a:ea typeface="Helvetica Neue"/>
        <a:cs typeface="Helvetica Neue"/>
      </a:majorFont>
      <a:minorFont>
        <a:latin typeface="Helvetica"/>
        <a:ea typeface="Helvetica"/>
        <a:cs typeface="Helvetica"/>
      </a:minorFont>
    </a:fontScheme>
    <a:fmtScheme name="p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op">
  <a:themeElements>
    <a:clrScheme name="pop">
      <a:dk1>
        <a:srgbClr val="000000"/>
      </a:dk1>
      <a:lt1>
        <a:srgbClr val="FFFFFF"/>
      </a:lt1>
      <a:dk2>
        <a:srgbClr val="A7A7A7"/>
      </a:dk2>
      <a:lt2>
        <a:srgbClr val="535353"/>
      </a:lt2>
      <a:accent1>
        <a:srgbClr val="666666"/>
      </a:accent1>
      <a:accent2>
        <a:srgbClr val="483165"/>
      </a:accent2>
      <a:accent3>
        <a:srgbClr val="EB1E95"/>
      </a:accent3>
      <a:accent4>
        <a:srgbClr val="0F9D58"/>
      </a:accent4>
      <a:accent5>
        <a:srgbClr val="01AFD1"/>
      </a:accent5>
      <a:accent6>
        <a:srgbClr val="9C27B0"/>
      </a:accent6>
      <a:hlink>
        <a:srgbClr val="0000FF"/>
      </a:hlink>
      <a:folHlink>
        <a:srgbClr val="FF00FF"/>
      </a:folHlink>
    </a:clrScheme>
    <a:fontScheme name="pop">
      <a:majorFont>
        <a:latin typeface="Helvetica Neue"/>
        <a:ea typeface="Helvetica Neue"/>
        <a:cs typeface="Helvetica Neue"/>
      </a:majorFont>
      <a:minorFont>
        <a:latin typeface="Helvetica"/>
        <a:ea typeface="Helvetica"/>
        <a:cs typeface="Helvetica"/>
      </a:minorFont>
    </a:fontScheme>
    <a:fmtScheme name="p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8E71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398D2D393C9641839C384464736F8A" ma:contentTypeVersion="14" ma:contentTypeDescription="Create a new document." ma:contentTypeScope="" ma:versionID="4c5b3174873fe000065540f9c9ede31c">
  <xsd:schema xmlns:xsd="http://www.w3.org/2001/XMLSchema" xmlns:xs="http://www.w3.org/2001/XMLSchema" xmlns:p="http://schemas.microsoft.com/office/2006/metadata/properties" xmlns:ns2="cfca1b54-49f7-4c30-a513-b910015a076f" xmlns:ns3="7da1dac5-aa59-4a25-b6fd-c39d2d9e1a2b" targetNamespace="http://schemas.microsoft.com/office/2006/metadata/properties" ma:root="true" ma:fieldsID="ee22b913e0b28a03238920b0660755ce" ns2:_="" ns3:_="">
    <xsd:import namespace="cfca1b54-49f7-4c30-a513-b910015a076f"/>
    <xsd:import namespace="7da1dac5-aa59-4a25-b6fd-c39d2d9e1a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ca1b54-49f7-4c30-a513-b910015a07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a18fee0-daa1-4d9b-8e5c-522bdfce06c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a1dac5-aa59-4a25-b6fd-c39d2d9e1a2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7489ca7-a402-4244-ae5d-66772810444e}" ma:internalName="TaxCatchAll" ma:showField="CatchAllData" ma:web="7da1dac5-aa59-4a25-b6fd-c39d2d9e1a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da1dac5-aa59-4a25-b6fd-c39d2d9e1a2b" xsi:nil="true"/>
    <lcf76f155ced4ddcb4097134ff3c332f xmlns="cfca1b54-49f7-4c30-a513-b910015a07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890AF3-6A0B-4A8B-8069-BEADAEC4958A}"/>
</file>

<file path=customXml/itemProps2.xml><?xml version="1.0" encoding="utf-8"?>
<ds:datastoreItem xmlns:ds="http://schemas.openxmlformats.org/officeDocument/2006/customXml" ds:itemID="{485FF702-0C1E-42B1-9E9B-47C911A2240D}"/>
</file>

<file path=customXml/itemProps3.xml><?xml version="1.0" encoding="utf-8"?>
<ds:datastoreItem xmlns:ds="http://schemas.openxmlformats.org/officeDocument/2006/customXml" ds:itemID="{749E486E-D2BB-44EF-90C1-9FF266010403}"/>
</file>

<file path=docProps/app.xml><?xml version="1.0" encoding="utf-8"?>
<Properties xmlns="http://schemas.openxmlformats.org/officeDocument/2006/extended-properties" xmlns:vt="http://schemas.openxmlformats.org/officeDocument/2006/docPropsVTypes">
  <TotalTime>0</TotalTime>
  <Words>2050</Words>
  <Application>Microsoft Macintosh PowerPoint</Application>
  <PresentationFormat>On-screen Show (16:9)</PresentationFormat>
  <Paragraphs>109</Paragraphs>
  <Slides>29</Slides>
  <Notes>0</Notes>
  <HiddenSlides>10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pop</vt:lpstr>
      <vt:lpstr>Core Competencies Self Assessments</vt:lpstr>
      <vt:lpstr>Core Competencies - Communication   @vicki_den</vt:lpstr>
      <vt:lpstr>Learning Journal by @craigmah</vt:lpstr>
      <vt:lpstr>@KennethHeadley</vt:lpstr>
      <vt:lpstr>Student voice/not teacher (@JanetChowMSc)</vt:lpstr>
      <vt:lpstr>Prompting statements (I…) @JanetChowMSc</vt:lpstr>
      <vt:lpstr>I Know Me - I Am A Thinker (@JanetChowMSc)</vt:lpstr>
      <vt:lpstr>Competency assessment is embedded in meaningful learning @Moroz Jennifer</vt:lpstr>
      <vt:lpstr>PowerPoint Presentation</vt:lpstr>
      <vt:lpstr>@MorozJennifer</vt:lpstr>
      <vt:lpstr>@allison_burt</vt:lpstr>
      <vt:lpstr>@allison_burt</vt:lpstr>
      <vt:lpstr>@sd36msjames</vt:lpstr>
      <vt:lpstr>@sd36msjames</vt:lpstr>
      <vt:lpstr>@MmeNero</vt:lpstr>
      <vt:lpstr>@mmenero</vt:lpstr>
      <vt:lpstr>Core Competencies Frames (@JanetChowMSc) </vt:lpstr>
      <vt:lpstr>@|*LisaRead*| says: It’s all by Design (Thinking)</vt:lpstr>
      <vt:lpstr>@brark </vt:lpstr>
      <vt:lpstr>@rosepillay1</vt:lpstr>
      <vt:lpstr>@davidbarnum</vt:lpstr>
      <vt:lpstr>@montessorimice (Kelsey Keller)</vt:lpstr>
      <vt:lpstr>@montessorimice (Kelsey Keller)</vt:lpstr>
      <vt:lpstr>Kristin Visscher @Visschinspired</vt:lpstr>
      <vt:lpstr>Using Images that speak (@JanetChowMSc)</vt:lpstr>
      <vt:lpstr>@vwoelders Victoria Woelders (Langley School District)</vt:lpstr>
      <vt:lpstr>Resources from SD62 Learning Commons</vt:lpstr>
      <vt:lpstr>@vwoelders Victoria Woelders (Langley School District)</vt:lpstr>
      <vt:lpstr>Core Competency and Self Assessment from @bcedplan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Competencies Self Assessments</dc:title>
  <cp:lastModifiedBy>Denise Mansueti</cp:lastModifiedBy>
  <cp:revision>1</cp:revision>
  <dcterms:modified xsi:type="dcterms:W3CDTF">2017-04-28T21:38:55Z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0x01010084398D2D393C9641839C384464736F8A</vt:lpwstr>
  </property>
</Properties>
</file>