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25"/>
  </p:notesMasterIdLst>
  <p:handoutMasterIdLst>
    <p:handoutMasterId r:id="rId26"/>
  </p:handoutMasterIdLst>
  <p:sldIdLst>
    <p:sldId id="283" r:id="rId2"/>
    <p:sldId id="275" r:id="rId3"/>
    <p:sldId id="284" r:id="rId4"/>
    <p:sldId id="274" r:id="rId5"/>
    <p:sldId id="273" r:id="rId6"/>
    <p:sldId id="277" r:id="rId7"/>
    <p:sldId id="278" r:id="rId8"/>
    <p:sldId id="267" r:id="rId9"/>
    <p:sldId id="268" r:id="rId10"/>
    <p:sldId id="269" r:id="rId11"/>
    <p:sldId id="270" r:id="rId12"/>
    <p:sldId id="271" r:id="rId13"/>
    <p:sldId id="257" r:id="rId14"/>
    <p:sldId id="258" r:id="rId15"/>
    <p:sldId id="259" r:id="rId16"/>
    <p:sldId id="265" r:id="rId17"/>
    <p:sldId id="261" r:id="rId18"/>
    <p:sldId id="263" r:id="rId19"/>
    <p:sldId id="264" r:id="rId20"/>
    <p:sldId id="281" r:id="rId21"/>
    <p:sldId id="286" r:id="rId22"/>
    <p:sldId id="282" r:id="rId23"/>
    <p:sldId id="285" r:id="rId24"/>
  </p:sldIdLst>
  <p:sldSz cx="9144000" cy="6858000" type="screen4x3"/>
  <p:notesSz cx="7010400" cy="92964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13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21" Type="http://schemas.openxmlformats.org/officeDocument/2006/relationships/slide" Target="slides/slide20.xml"/><Relationship Id="rId3" Type="http://schemas.openxmlformats.org/officeDocument/2006/relationships/slide" Target="slides/slide2.xml"/><Relationship Id="rId34" Type="http://schemas.openxmlformats.org/officeDocument/2006/relationships/customXml" Target="../customXml/item2.xml"/><Relationship Id="rId25"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7" Type="http://schemas.openxmlformats.org/officeDocument/2006/relationships/slide" Target="slides/slide6.xml"/><Relationship Id="rId33" Type="http://schemas.openxmlformats.org/officeDocument/2006/relationships/customXml" Target="../customXml/item1.xml"/><Relationship Id="rId20" Type="http://schemas.openxmlformats.org/officeDocument/2006/relationships/slide" Target="slides/slide19.xml"/><Relationship Id="rId29" Type="http://schemas.openxmlformats.org/officeDocument/2006/relationships/presProps" Target="presProps.xml"/><Relationship Id="rId16" Type="http://schemas.openxmlformats.org/officeDocument/2006/relationships/slide" Target="slides/slide15.xml"/><Relationship Id="rId2" Type="http://schemas.openxmlformats.org/officeDocument/2006/relationships/slide" Target="slides/slide1.xml"/><Relationship Id="rId24" Type="http://schemas.openxmlformats.org/officeDocument/2006/relationships/slide" Target="slides/slide23.xml"/><Relationship Id="rId32" Type="http://schemas.openxmlformats.org/officeDocument/2006/relationships/tableStyles" Target="tableStyles.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tags" Target="tags/tag1.xml"/><Relationship Id="rId15" Type="http://schemas.openxmlformats.org/officeDocument/2006/relationships/slide" Target="slides/slide14.xml"/><Relationship Id="rId5" Type="http://schemas.openxmlformats.org/officeDocument/2006/relationships/slide" Target="slides/slide4.xml"/><Relationship Id="rId3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9" Type="http://schemas.openxmlformats.org/officeDocument/2006/relationships/slide" Target="slides/slide8.xml"/><Relationship Id="rId22" Type="http://schemas.openxmlformats.org/officeDocument/2006/relationships/slide" Target="slides/slide21.xml"/><Relationship Id="rId27" Type="http://schemas.openxmlformats.org/officeDocument/2006/relationships/printerSettings" Target="printerSettings/printerSettings1.bin"/><Relationship Id="rId30" Type="http://schemas.openxmlformats.org/officeDocument/2006/relationships/viewProps" Target="viewProps.xml"/><Relationship Id="rId14" Type="http://schemas.openxmlformats.org/officeDocument/2006/relationships/slide" Target="slides/slide13.xml"/><Relationship Id="rId4" Type="http://schemas.openxmlformats.org/officeDocument/2006/relationships/slide" Target="slides/slide3.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F84F52D-BFFF-0949-A55B-D7245F2A15A3}" type="datetime1">
              <a:rPr lang="en-CA" smtClean="0"/>
              <a:t>17-04-28</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dirty="0" smtClean="0"/>
              <a:t>sjeroski@shaw.ca</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B98CBEA-B27C-ED43-822A-B5840C9CDDCA}" type="slidenum">
              <a:rPr lang="en-US" smtClean="0"/>
              <a:t>‹#›</a:t>
            </a:fld>
            <a:endParaRPr lang="en-US" dirty="0"/>
          </a:p>
        </p:txBody>
      </p:sp>
    </p:spTree>
    <p:extLst>
      <p:ext uri="{BB962C8B-B14F-4D97-AF65-F5344CB8AC3E}">
        <p14:creationId xmlns:p14="http://schemas.microsoft.com/office/powerpoint/2010/main" val="244558363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8ABA42F5-9D6E-BE4D-BC5E-E6EAD4D668A9}" type="datetime1">
              <a:rPr lang="en-CA" smtClean="0"/>
              <a:t>17-04-28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r>
              <a:rPr lang="en-US" dirty="0" smtClean="0"/>
              <a:t>sjeroski@shaw.ca</a:t>
            </a: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983E152-B2F8-AF4A-9A32-7BA69279D448}" type="slidenum">
              <a:rPr lang="en-US" smtClean="0"/>
              <a:t>‹#›</a:t>
            </a:fld>
            <a:endParaRPr lang="en-US" dirty="0"/>
          </a:p>
        </p:txBody>
      </p:sp>
    </p:spTree>
    <p:extLst>
      <p:ext uri="{BB962C8B-B14F-4D97-AF65-F5344CB8AC3E}">
        <p14:creationId xmlns:p14="http://schemas.microsoft.com/office/powerpoint/2010/main" val="546409885"/>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9C68B-0D43-CD47-A236-95AFA0C69184}" type="slidenum">
              <a:rPr lang="en-US" smtClean="0"/>
              <a:t>1</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773336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83E152-B2F8-AF4A-9A32-7BA69279D448}" type="slidenum">
              <a:rPr lang="en-US" smtClean="0"/>
              <a:t>2</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902931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97531F-6846-E146-B445-0A35D3FF5A2F}" type="datetime1">
              <a:rPr lang="en-CA" smtClean="0"/>
              <a:t>17-04-28</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34657-AFFA-5E43-A2C2-D29105BD209B}" type="datetime1">
              <a:rPr lang="en-CA" smtClean="0"/>
              <a:t>17-04-28</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EE7B2-96BE-2148-BA94-D3EDD09CDC9E}" type="datetime1">
              <a:rPr lang="en-CA" smtClean="0"/>
              <a:t>17-04-28</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FF0F5-A96B-3440-97D1-48138E8EC8F0}" type="datetime1">
              <a:rPr lang="en-CA" smtClean="0"/>
              <a:t>17-04-28</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560EEF-BC56-9441-95F9-28E9B0D2A8BD}" type="datetime1">
              <a:rPr lang="en-CA" smtClean="0"/>
              <a:t>17-04-28</a:t>
            </a:fld>
            <a:endParaRPr lang="en-US" dirty="0"/>
          </a:p>
        </p:txBody>
      </p:sp>
      <p:sp>
        <p:nvSpPr>
          <p:cNvPr id="5" name="Footer Placeholder 4"/>
          <p:cNvSpPr>
            <a:spLocks noGrp="1"/>
          </p:cNvSpPr>
          <p:nvPr>
            <p:ph type="ftr" sz="quarter" idx="11"/>
          </p:nvPr>
        </p:nvSpPr>
        <p:spPr/>
        <p:txBody>
          <a:bodyPr/>
          <a:lstStyle/>
          <a:p>
            <a:r>
              <a:rPr lang="en-US" dirty="0" smtClean="0"/>
              <a:t>sjeroski@shaw.ca</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A64F9A-E330-5D47-A756-4CBE3A4F3837}" type="datetime1">
              <a:rPr lang="en-CA" smtClean="0"/>
              <a:t>17-04-28</a:t>
            </a:fld>
            <a:endParaRPr lang="en-US" dirty="0"/>
          </a:p>
        </p:txBody>
      </p:sp>
      <p:sp>
        <p:nvSpPr>
          <p:cNvPr id="6" name="Footer Placeholder 5"/>
          <p:cNvSpPr>
            <a:spLocks noGrp="1"/>
          </p:cNvSpPr>
          <p:nvPr>
            <p:ph type="ftr" sz="quarter" idx="11"/>
          </p:nvPr>
        </p:nvSpPr>
        <p:spPr/>
        <p:txBody>
          <a:bodyPr/>
          <a:lstStyle/>
          <a:p>
            <a:r>
              <a:rPr lang="en-US" dirty="0" smtClean="0"/>
              <a:t>sjeroski@shaw.ca</a:t>
            </a:r>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154FEC-2C55-1640-98BE-CF371128188E}" type="datetime1">
              <a:rPr lang="en-CA" smtClean="0"/>
              <a:t>17-04-28</a:t>
            </a:fld>
            <a:endParaRPr lang="en-US" dirty="0"/>
          </a:p>
        </p:txBody>
      </p:sp>
      <p:sp>
        <p:nvSpPr>
          <p:cNvPr id="8" name="Footer Placeholder 7"/>
          <p:cNvSpPr>
            <a:spLocks noGrp="1"/>
          </p:cNvSpPr>
          <p:nvPr>
            <p:ph type="ftr" sz="quarter" idx="11"/>
          </p:nvPr>
        </p:nvSpPr>
        <p:spPr/>
        <p:txBody>
          <a:bodyPr/>
          <a:lstStyle/>
          <a:p>
            <a:r>
              <a:rPr lang="en-US" dirty="0" smtClean="0"/>
              <a:t>sjeroski@shaw.ca</a:t>
            </a:r>
            <a:endParaRPr lang="en-US" dirty="0"/>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FB58AE-631B-0040-98B3-635DCF0923AA}" type="datetime1">
              <a:rPr lang="en-CA" smtClean="0"/>
              <a:t>17-04-28</a:t>
            </a:fld>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68858-DFFB-6C47-B436-E90A181B237F}" type="datetime1">
              <a:rPr lang="en-CA" smtClean="0"/>
              <a:t>17-04-28</a:t>
            </a:fld>
            <a:endParaRPr lang="en-US" dirty="0"/>
          </a:p>
        </p:txBody>
      </p:sp>
      <p:sp>
        <p:nvSpPr>
          <p:cNvPr id="3" name="Footer Placeholder 2"/>
          <p:cNvSpPr>
            <a:spLocks noGrp="1"/>
          </p:cNvSpPr>
          <p:nvPr>
            <p:ph type="ftr" sz="quarter" idx="11"/>
          </p:nvPr>
        </p:nvSpPr>
        <p:spPr/>
        <p:txBody>
          <a:bodyPr/>
          <a:lstStyle/>
          <a:p>
            <a:r>
              <a:rPr lang="en-US" dirty="0" smtClean="0"/>
              <a:t>sjeroski@shaw.ca</a:t>
            </a: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CDB5DD-51BD-CF49-B8A5-84A524D359E8}" type="datetime1">
              <a:rPr lang="en-CA" smtClean="0"/>
              <a:t>17-04-28</a:t>
            </a:fld>
            <a:endParaRPr lang="en-US" dirty="0"/>
          </a:p>
        </p:txBody>
      </p:sp>
      <p:sp>
        <p:nvSpPr>
          <p:cNvPr id="6" name="Footer Placeholder 5"/>
          <p:cNvSpPr>
            <a:spLocks noGrp="1"/>
          </p:cNvSpPr>
          <p:nvPr>
            <p:ph type="ftr" sz="quarter" idx="11"/>
          </p:nvPr>
        </p:nvSpPr>
        <p:spPr/>
        <p:txBody>
          <a:bodyPr/>
          <a:lstStyle/>
          <a:p>
            <a:r>
              <a:rPr lang="en-US" dirty="0" smtClean="0"/>
              <a:t>sjeroski@shaw.ca</a:t>
            </a:r>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0936524-98E1-D347-BF97-764EDD1C9CEE}" type="datetime1">
              <a:rPr lang="en-CA" smtClean="0"/>
              <a:t>17-04-28</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r>
              <a:rPr lang="en-US" dirty="0" smtClean="0"/>
              <a:t>sjeroski@shaw.ca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dirty="0" smtClean="0"/>
              <a:t>sjeroski@shaw.ca</a:t>
            </a:r>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1FF2623-93E7-1549-8BDE-319AC0E50F0C}" type="datetime1">
              <a:rPr lang="en-CA" smtClean="0"/>
              <a:t>17-04-28</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4805"/>
            <a:ext cx="7543800" cy="3211915"/>
          </a:xfrm>
        </p:spPr>
        <p:txBody>
          <a:bodyPr/>
          <a:lstStyle/>
          <a:p>
            <a:r>
              <a:rPr lang="en-US" sz="4000" dirty="0" smtClean="0"/>
              <a:t>Supporting Self-Assessment of Core Competencies</a:t>
            </a:r>
            <a:endParaRPr lang="en-US" sz="4000" dirty="0"/>
          </a:p>
        </p:txBody>
      </p:sp>
      <p:sp>
        <p:nvSpPr>
          <p:cNvPr id="3" name="Subtitle 2"/>
          <p:cNvSpPr>
            <a:spLocks noGrp="1"/>
          </p:cNvSpPr>
          <p:nvPr>
            <p:ph type="subTitle" idx="1"/>
          </p:nvPr>
        </p:nvSpPr>
        <p:spPr>
          <a:xfrm>
            <a:off x="816528" y="4108264"/>
            <a:ext cx="6616327" cy="1998109"/>
          </a:xfrm>
        </p:spPr>
        <p:txBody>
          <a:bodyPr>
            <a:normAutofit/>
          </a:bodyPr>
          <a:lstStyle/>
          <a:p>
            <a:pPr algn="ctr"/>
            <a:r>
              <a:rPr lang="en-US" sz="2800" b="1" dirty="0" smtClean="0"/>
              <a:t>Sharon Jeroski</a:t>
            </a:r>
          </a:p>
          <a:p>
            <a:pPr algn="ctr"/>
            <a:r>
              <a:rPr lang="en-US" sz="2800" b="1" dirty="0" smtClean="0"/>
              <a:t>February 2017</a:t>
            </a:r>
          </a:p>
          <a:p>
            <a:pPr algn="ctr"/>
            <a:r>
              <a:rPr lang="en-US" sz="2800" b="1" dirty="0" smtClean="0"/>
              <a:t>sjeroski@shaw.ca</a:t>
            </a:r>
          </a:p>
          <a:p>
            <a:pPr algn="ctr"/>
            <a:endParaRPr lang="en-US" sz="2800" dirty="0"/>
          </a:p>
          <a:p>
            <a:pPr algn="ctr"/>
            <a:endParaRPr lang="en-US" sz="2800" dirty="0" smtClean="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35343105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Options</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a:t>Work with the class to sort some of their “I can” statements into groups that “go </a:t>
            </a:r>
            <a:r>
              <a:rPr lang="en-US" dirty="0" smtClean="0"/>
              <a:t>together” </a:t>
            </a:r>
            <a:r>
              <a:rPr lang="mr-IN" dirty="0" smtClean="0"/>
              <a:t>–</a:t>
            </a:r>
            <a:r>
              <a:rPr lang="en-US" dirty="0" smtClean="0"/>
              <a:t> label them with the competency headings or the aspects, or...</a:t>
            </a:r>
          </a:p>
          <a:p>
            <a:endParaRPr lang="en-US" dirty="0"/>
          </a:p>
          <a:p>
            <a:r>
              <a:rPr lang="en-US" dirty="0" smtClean="0"/>
              <a:t>Have students keep ongoing “I can” inventories they create themselves. As they learn more about the competencies, have them attach competency labels to various statements. They can also add, delete, revise ...At some point that makes sense, have them review their inventories and create a short summary/synthesis (not necessarily written)</a:t>
            </a:r>
          </a:p>
          <a:p>
            <a:endParaRPr lang="en-US" dirty="0"/>
          </a:p>
          <a:p>
            <a:r>
              <a:rPr lang="en-US" dirty="0" smtClean="0"/>
              <a:t>They can also use their inventories as cover pages/introductions to collections of work and evidence.</a:t>
            </a:r>
          </a:p>
          <a:p>
            <a:endParaRPr lang="en-US" dirty="0" smtClean="0"/>
          </a:p>
          <a:p>
            <a:r>
              <a:rPr lang="en-US" dirty="0" smtClean="0"/>
              <a:t>(Older students) Have them use their inventories to help them create recommendation letters for themselves.</a:t>
            </a:r>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069671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 process for reviewing progress</a:t>
            </a:r>
            <a:endParaRPr lang="en-US" sz="3200" dirty="0"/>
          </a:p>
        </p:txBody>
      </p:sp>
      <p:sp>
        <p:nvSpPr>
          <p:cNvPr id="3" name="Content Placeholder 2"/>
          <p:cNvSpPr>
            <a:spLocks noGrp="1"/>
          </p:cNvSpPr>
          <p:nvPr>
            <p:ph idx="1"/>
          </p:nvPr>
        </p:nvSpPr>
        <p:spPr/>
        <p:txBody>
          <a:bodyPr>
            <a:normAutofit fontScale="92500"/>
          </a:bodyPr>
          <a:lstStyle/>
          <a:p>
            <a:pPr indent="-342900"/>
            <a:r>
              <a:rPr lang="en-US" b="1" dirty="0" smtClean="0"/>
              <a:t>Getting started. </a:t>
            </a:r>
            <a:r>
              <a:rPr lang="en-US" b="1" i="1" dirty="0" smtClean="0"/>
              <a:t>Can be done in group. </a:t>
            </a:r>
            <a:r>
              <a:rPr lang="en-US" dirty="0" smtClean="0"/>
              <a:t>Let’s </a:t>
            </a:r>
            <a:r>
              <a:rPr lang="en-US" dirty="0"/>
              <a:t>talk about some of the work you’ve done (</a:t>
            </a:r>
            <a:r>
              <a:rPr lang="en-US" i="1" dirty="0"/>
              <a:t>lately, this week, this winter ...</a:t>
            </a:r>
            <a:r>
              <a:rPr lang="en-US" dirty="0"/>
              <a:t>). </a:t>
            </a:r>
            <a:r>
              <a:rPr lang="en-US" dirty="0" smtClean="0"/>
              <a:t>Tell </a:t>
            </a:r>
            <a:r>
              <a:rPr lang="en-US" dirty="0"/>
              <a:t>me about something you really liked. What made it special for you? </a:t>
            </a:r>
            <a:endParaRPr lang="en-US" dirty="0" smtClean="0"/>
          </a:p>
          <a:p>
            <a:pPr lvl="1" indent="-342900"/>
            <a:r>
              <a:rPr lang="en-US" dirty="0" smtClean="0"/>
              <a:t>Teacher makes list of work/activities</a:t>
            </a:r>
          </a:p>
          <a:p>
            <a:pPr lvl="1" indent="-342900"/>
            <a:r>
              <a:rPr lang="en-US" dirty="0" smtClean="0"/>
              <a:t>Records key words about what made it special</a:t>
            </a:r>
          </a:p>
          <a:p>
            <a:endParaRPr lang="en-US" dirty="0" smtClean="0"/>
          </a:p>
          <a:p>
            <a:r>
              <a:rPr lang="en-US" b="1" dirty="0" smtClean="0"/>
              <a:t>Gathering evidence of strengths. </a:t>
            </a:r>
            <a:r>
              <a:rPr lang="en-US" b="1" i="1" dirty="0" smtClean="0"/>
              <a:t>Individual</a:t>
            </a:r>
            <a:r>
              <a:rPr lang="en-US" b="1" dirty="0" smtClean="0"/>
              <a:t>. </a:t>
            </a:r>
            <a:r>
              <a:rPr lang="en-US" dirty="0" smtClean="0"/>
              <a:t>Tell </a:t>
            </a:r>
            <a:r>
              <a:rPr lang="en-US" dirty="0"/>
              <a:t>me about a piece of work or an activity that you are especially proud of. Can you show me your work? </a:t>
            </a:r>
            <a:r>
              <a:rPr lang="en-US" dirty="0" smtClean="0"/>
              <a:t>(option: Could </a:t>
            </a:r>
            <a:r>
              <a:rPr lang="en-US" dirty="0"/>
              <a:t>you make a </a:t>
            </a:r>
            <a:r>
              <a:rPr lang="en-US" dirty="0" smtClean="0"/>
              <a:t>picture </a:t>
            </a:r>
            <a:r>
              <a:rPr lang="en-US" dirty="0"/>
              <a:t>showing what you did?)</a:t>
            </a:r>
          </a:p>
          <a:p>
            <a:pPr lvl="2"/>
            <a:r>
              <a:rPr lang="en-US" sz="2200" dirty="0"/>
              <a:t>Prompt for the story ... </a:t>
            </a:r>
            <a:r>
              <a:rPr lang="en-US" sz="2200" dirty="0" smtClean="0"/>
              <a:t> (Tell me about ....)</a:t>
            </a:r>
            <a:endParaRPr lang="en-US" sz="2200" dirty="0"/>
          </a:p>
          <a:p>
            <a:pPr lvl="2"/>
            <a:r>
              <a:rPr lang="en-US" sz="2200" dirty="0" smtClean="0"/>
              <a:t>Ask: What </a:t>
            </a:r>
            <a:r>
              <a:rPr lang="en-US" sz="2200" dirty="0"/>
              <a:t>makes you proud about this? (What would you like other people to notice?)</a:t>
            </a:r>
          </a:p>
          <a:p>
            <a:pPr lvl="2"/>
            <a:r>
              <a:rPr lang="en-US" sz="2200" dirty="0"/>
              <a:t>Anything else</a:t>
            </a:r>
            <a:r>
              <a:rPr lang="en-US" sz="2200" dirty="0" smtClean="0"/>
              <a:t>?</a:t>
            </a:r>
            <a:endParaRPr lang="en-US" sz="2200"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505018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3197"/>
            <a:ext cx="7620000" cy="5687603"/>
          </a:xfrm>
        </p:spPr>
        <p:txBody>
          <a:bodyPr>
            <a:normAutofit lnSpcReduction="10000"/>
          </a:bodyPr>
          <a:lstStyle/>
          <a:p>
            <a:pPr marL="114300" lvl="2" indent="0">
              <a:buClr>
                <a:schemeClr val="accent1"/>
              </a:buClr>
              <a:buNone/>
            </a:pPr>
            <a:r>
              <a:rPr lang="en-US" sz="3200" dirty="0" smtClean="0"/>
              <a:t>Conference. Connecting to core competencies</a:t>
            </a:r>
          </a:p>
          <a:p>
            <a:pPr marL="114300" lvl="2" indent="0">
              <a:buClr>
                <a:schemeClr val="accent1"/>
              </a:buClr>
              <a:buNone/>
            </a:pPr>
            <a:endParaRPr lang="en-US" b="1" dirty="0" smtClean="0"/>
          </a:p>
          <a:p>
            <a:pPr marL="342900" lvl="2">
              <a:buClr>
                <a:schemeClr val="accent1"/>
              </a:buClr>
            </a:pPr>
            <a:r>
              <a:rPr lang="en-US" sz="2000" dirty="0" smtClean="0"/>
              <a:t>I </a:t>
            </a:r>
            <a:r>
              <a:rPr lang="en-US" sz="2000" dirty="0"/>
              <a:t>notice you are proud of having a new idea and </a:t>
            </a:r>
            <a:r>
              <a:rPr lang="en-US" sz="2000" dirty="0" smtClean="0"/>
              <a:t>working on it … </a:t>
            </a:r>
            <a:r>
              <a:rPr lang="en-US" sz="2000" dirty="0"/>
              <a:t>that is what creative thinking is all </a:t>
            </a:r>
            <a:r>
              <a:rPr lang="en-US" sz="2000" dirty="0" smtClean="0"/>
              <a:t>about. </a:t>
            </a:r>
            <a:r>
              <a:rPr lang="en-US" sz="2000" dirty="0"/>
              <a:t> </a:t>
            </a:r>
            <a:endParaRPr lang="en-US" sz="2000" dirty="0" smtClean="0"/>
          </a:p>
          <a:p>
            <a:pPr marL="342900" lvl="2">
              <a:buClr>
                <a:schemeClr val="accent1"/>
              </a:buClr>
            </a:pPr>
            <a:endParaRPr lang="en-US" sz="2000" dirty="0" smtClean="0"/>
          </a:p>
          <a:p>
            <a:pPr marL="617220" lvl="3">
              <a:buClr>
                <a:schemeClr val="accent1"/>
              </a:buClr>
            </a:pPr>
            <a:r>
              <a:rPr lang="en-US" dirty="0" smtClean="0"/>
              <a:t>Do </a:t>
            </a:r>
            <a:r>
              <a:rPr lang="en-US" dirty="0"/>
              <a:t>you think you are getting to be more of a creative thinker or have you always been able to do this</a:t>
            </a:r>
            <a:r>
              <a:rPr lang="en-US" dirty="0" smtClean="0"/>
              <a:t>?</a:t>
            </a:r>
          </a:p>
          <a:p>
            <a:pPr marL="617220" lvl="3">
              <a:buClr>
                <a:schemeClr val="accent1"/>
              </a:buClr>
            </a:pPr>
            <a:endParaRPr lang="en-US" dirty="0"/>
          </a:p>
          <a:p>
            <a:pPr marL="342900" lvl="1" indent="-342900">
              <a:buClr>
                <a:schemeClr val="accent1"/>
              </a:buClr>
            </a:pPr>
            <a:r>
              <a:rPr lang="en-US" dirty="0" smtClean="0"/>
              <a:t>You also talked about how you worked hard to finish this on your own. That’s one of the things people who have personal responsibility do. </a:t>
            </a:r>
          </a:p>
          <a:p>
            <a:pPr marL="708660" lvl="2" indent="-342900">
              <a:buClr>
                <a:schemeClr val="accent1"/>
              </a:buClr>
            </a:pPr>
            <a:endParaRPr lang="en-US" dirty="0"/>
          </a:p>
          <a:p>
            <a:pPr marL="708660" lvl="2" indent="-342900">
              <a:buClr>
                <a:schemeClr val="accent1"/>
              </a:buClr>
            </a:pPr>
            <a:r>
              <a:rPr lang="en-US" dirty="0" smtClean="0"/>
              <a:t>What helped you stick to your work and get it done? What advice could you give younger students about sticking to their work until they finish?</a:t>
            </a:r>
          </a:p>
          <a:p>
            <a:pPr marL="388620" lvl="3" indent="0">
              <a:buClr>
                <a:schemeClr val="accent1"/>
              </a:buClr>
              <a:buNone/>
            </a:pPr>
            <a:endParaRPr lang="en-US" dirty="0" smtClean="0"/>
          </a:p>
          <a:p>
            <a:pPr marL="114300" lvl="2" indent="0">
              <a:buClr>
                <a:schemeClr val="accent1"/>
              </a:buClr>
              <a:buNone/>
            </a:pPr>
            <a:r>
              <a:rPr lang="en-US" sz="2000" dirty="0" smtClean="0"/>
              <a:t>Option: teacher records </a:t>
            </a:r>
            <a:r>
              <a:rPr lang="en-US" sz="2000" i="1" dirty="0" smtClean="0"/>
              <a:t>Core competencies: </a:t>
            </a:r>
            <a:r>
              <a:rPr lang="en-US" sz="2000" dirty="0" smtClean="0"/>
              <a:t>Creative thinking and personal responsibility” </a:t>
            </a:r>
          </a:p>
          <a:p>
            <a:pPr marL="114300" lvl="2" indent="0">
              <a:buClr>
                <a:schemeClr val="accent1"/>
              </a:buClr>
              <a:buNone/>
            </a:pPr>
            <a:endParaRPr lang="en-US" sz="2000" dirty="0"/>
          </a:p>
          <a:p>
            <a:endParaRPr lang="en-US" dirty="0"/>
          </a:p>
        </p:txBody>
      </p:sp>
      <p:sp>
        <p:nvSpPr>
          <p:cNvPr id="2" name="Footer Placeholder 1"/>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3130108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5175"/>
            <a:ext cx="7620000" cy="1235048"/>
          </a:xfrm>
        </p:spPr>
        <p:txBody>
          <a:bodyPr/>
          <a:lstStyle/>
          <a:p>
            <a:r>
              <a:rPr lang="en-US" sz="4000" dirty="0" smtClean="0"/>
              <a:t/>
            </a:r>
            <a:br>
              <a:rPr lang="en-US" sz="4000" dirty="0" smtClean="0"/>
            </a:br>
            <a:r>
              <a:rPr lang="en-US" sz="4000" dirty="0" smtClean="0"/>
              <a:t/>
            </a:r>
            <a:br>
              <a:rPr lang="en-US" sz="4000" dirty="0" smtClean="0"/>
            </a:br>
            <a:r>
              <a:rPr lang="en-US" sz="3200" dirty="0" smtClean="0"/>
              <a:t>Starting with one of the Core competencies: </a:t>
            </a:r>
            <a:r>
              <a:rPr lang="en-US" sz="2800" dirty="0" smtClean="0"/>
              <a:t>Self-assessing Personal Awareness &amp; Responsibility</a:t>
            </a:r>
            <a:r>
              <a:rPr lang="en-US" sz="3600" dirty="0" smtClean="0"/>
              <a:t/>
            </a:r>
            <a:br>
              <a:rPr lang="en-US" sz="3600" dirty="0" smtClean="0"/>
            </a:br>
            <a:r>
              <a:rPr lang="en-US" sz="4000" dirty="0" smtClean="0"/>
              <a:t/>
            </a:r>
            <a:br>
              <a:rPr lang="en-US" sz="4000" dirty="0" smtClean="0"/>
            </a:br>
            <a:endParaRPr lang="en-US" sz="4000" dirty="0"/>
          </a:p>
        </p:txBody>
      </p:sp>
      <p:sp>
        <p:nvSpPr>
          <p:cNvPr id="3" name="Content Placeholder 2"/>
          <p:cNvSpPr>
            <a:spLocks noGrp="1"/>
          </p:cNvSpPr>
          <p:nvPr>
            <p:ph idx="1"/>
          </p:nvPr>
        </p:nvSpPr>
        <p:spPr>
          <a:xfrm>
            <a:off x="457200" y="1786467"/>
            <a:ext cx="7620000" cy="4614332"/>
          </a:xfrm>
        </p:spPr>
        <p:txBody>
          <a:bodyPr>
            <a:normAutofit fontScale="92500" lnSpcReduction="10000"/>
          </a:bodyPr>
          <a:lstStyle/>
          <a:p>
            <a:pPr marL="114300" indent="0">
              <a:buNone/>
            </a:pPr>
            <a:r>
              <a:rPr lang="en-US" sz="1600" i="1" dirty="0" smtClean="0"/>
              <a:t>Based on </a:t>
            </a:r>
            <a:r>
              <a:rPr lang="en-US" sz="1600" b="1" i="1" dirty="0" smtClean="0"/>
              <a:t>Critical Thinking </a:t>
            </a:r>
            <a:r>
              <a:rPr lang="en-US" sz="1600" i="1" dirty="0" smtClean="0"/>
              <a:t>activity from SD 67 (Okanagan Skaha.) contact Judith King  jking@summer.com)</a:t>
            </a:r>
          </a:p>
          <a:p>
            <a:pPr marL="114300" indent="0">
              <a:buNone/>
            </a:pPr>
            <a:endParaRPr lang="en-US" dirty="0" smtClean="0"/>
          </a:p>
          <a:p>
            <a:pPr marL="114300" indent="0">
              <a:buNone/>
            </a:pPr>
            <a:r>
              <a:rPr lang="en-US" sz="2000" b="1" dirty="0" smtClean="0"/>
              <a:t>Prepare materials</a:t>
            </a:r>
          </a:p>
          <a:p>
            <a:r>
              <a:rPr lang="en-US" sz="2000" dirty="0" smtClean="0"/>
              <a:t>Prepare a page of words and phrases that relate to </a:t>
            </a:r>
            <a:r>
              <a:rPr lang="en-US" sz="2000" i="1" dirty="0" smtClean="0"/>
              <a:t>personal responsibility</a:t>
            </a:r>
            <a:r>
              <a:rPr lang="en-US" sz="2000" dirty="0" smtClean="0"/>
              <a:t>, spaced out for easy cutting.</a:t>
            </a:r>
          </a:p>
          <a:p>
            <a:pPr marL="411480" lvl="1" indent="0">
              <a:buNone/>
            </a:pPr>
            <a:r>
              <a:rPr lang="en-US" dirty="0" smtClean="0"/>
              <a:t>Sources:</a:t>
            </a:r>
          </a:p>
          <a:p>
            <a:pPr lvl="1"/>
            <a:r>
              <a:rPr lang="en-US" dirty="0" smtClean="0"/>
              <a:t> BC definitions and profiles</a:t>
            </a:r>
          </a:p>
          <a:p>
            <a:pPr lvl="1"/>
            <a:r>
              <a:rPr lang="en-US" i="1" dirty="0" smtClean="0"/>
              <a:t>Looks like/sounds like </a:t>
            </a:r>
            <a:r>
              <a:rPr lang="en-US" dirty="0" smtClean="0"/>
              <a:t>charts  and discussions with students 	</a:t>
            </a:r>
            <a:r>
              <a:rPr lang="en-US" i="1" dirty="0" smtClean="0"/>
              <a:t>with teacher support</a:t>
            </a:r>
            <a:endParaRPr lang="en-US" dirty="0" smtClean="0"/>
          </a:p>
          <a:p>
            <a:pPr lvl="1"/>
            <a:r>
              <a:rPr lang="en-US" dirty="0" smtClean="0"/>
              <a:t>Classroom/school resources (e.g., </a:t>
            </a:r>
            <a:r>
              <a:rPr lang="en-US" i="1" dirty="0" smtClean="0"/>
              <a:t>Minds Up)</a:t>
            </a:r>
            <a:endParaRPr lang="en-US" dirty="0" smtClean="0"/>
          </a:p>
          <a:p>
            <a:r>
              <a:rPr lang="en-US" sz="2000" dirty="0" smtClean="0"/>
              <a:t>Include some blank spaces</a:t>
            </a:r>
          </a:p>
          <a:p>
            <a:r>
              <a:rPr lang="en-US" sz="2000" dirty="0" smtClean="0"/>
              <a:t>Make sure you have descriptions that show a wide range</a:t>
            </a:r>
          </a:p>
          <a:p>
            <a:r>
              <a:rPr lang="en-US" sz="2000" dirty="0" smtClean="0"/>
              <a:t>Strength-based </a:t>
            </a:r>
            <a:r>
              <a:rPr lang="mr-IN" sz="2000" dirty="0" smtClean="0"/>
              <a:t>–</a:t>
            </a:r>
            <a:r>
              <a:rPr lang="en-US" sz="2000" dirty="0" smtClean="0"/>
              <a:t> all phrased in positive terms</a:t>
            </a:r>
            <a:endParaRPr lang="en-US" sz="2000"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012784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5286"/>
            <a:ext cx="7620000" cy="5475514"/>
          </a:xfrm>
        </p:spPr>
        <p:txBody>
          <a:bodyPr>
            <a:normAutofit/>
          </a:bodyPr>
          <a:lstStyle/>
          <a:p>
            <a:r>
              <a:rPr lang="en-US" dirty="0" smtClean="0"/>
              <a:t>Duplicate the page of words and phrases</a:t>
            </a:r>
          </a:p>
          <a:p>
            <a:r>
              <a:rPr lang="en-US" dirty="0" smtClean="0"/>
              <a:t>Cut them apart and make a set for each student (students can do this.)</a:t>
            </a:r>
          </a:p>
          <a:p>
            <a:pPr marL="114300" indent="0">
              <a:buNone/>
            </a:pPr>
            <a:r>
              <a:rPr lang="en-US" b="1" dirty="0" smtClean="0"/>
              <a:t>Have ongoing large and small group discussions</a:t>
            </a:r>
          </a:p>
          <a:p>
            <a:r>
              <a:rPr lang="en-US" dirty="0" smtClean="0"/>
              <a:t>Start with exploration and discussion, e.g.: find ...</a:t>
            </a:r>
          </a:p>
          <a:p>
            <a:pPr lvl="1"/>
            <a:r>
              <a:rPr lang="en-US" dirty="0" smtClean="0"/>
              <a:t>A word or phrase that is sometimes hard to understand</a:t>
            </a:r>
          </a:p>
          <a:p>
            <a:pPr lvl="1"/>
            <a:r>
              <a:rPr lang="en-US" dirty="0" smtClean="0"/>
              <a:t>one that your class frequently talks about</a:t>
            </a:r>
          </a:p>
          <a:p>
            <a:r>
              <a:rPr lang="en-US" dirty="0" smtClean="0"/>
              <a:t>Focus on growth mindset: How does anyone get better at personal responsibility? What does it take to improve? If you were coaching younger students on personal responsibility, what advice would you give them?</a:t>
            </a:r>
          </a:p>
          <a:p>
            <a:r>
              <a:rPr lang="en-US" dirty="0" smtClean="0"/>
              <a:t>Prompt students to think about all three aspects: well-being; self-determination (standing up for yourself; getting what you need) and self-regulation (setting and working toward goals.)</a:t>
            </a:r>
          </a:p>
        </p:txBody>
      </p:sp>
      <p:sp>
        <p:nvSpPr>
          <p:cNvPr id="2" name="Footer Placeholder 1"/>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360812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b="1" dirty="0" smtClean="0">
                <a:latin typeface="+mn-lt"/>
              </a:rPr>
              <a:t>Self-assessment options: Getting started</a:t>
            </a:r>
            <a:endParaRPr lang="en-US" sz="2200" b="1" dirty="0">
              <a:latin typeface="+mn-lt"/>
            </a:endParaRPr>
          </a:p>
        </p:txBody>
      </p:sp>
      <p:sp>
        <p:nvSpPr>
          <p:cNvPr id="3" name="Content Placeholder 2"/>
          <p:cNvSpPr>
            <a:spLocks noGrp="1"/>
          </p:cNvSpPr>
          <p:nvPr>
            <p:ph idx="1"/>
          </p:nvPr>
        </p:nvSpPr>
        <p:spPr>
          <a:xfrm>
            <a:off x="457200" y="1215571"/>
            <a:ext cx="7620000" cy="5185229"/>
          </a:xfrm>
        </p:spPr>
        <p:txBody>
          <a:bodyPr/>
          <a:lstStyle/>
          <a:p>
            <a:pPr marL="114300" indent="0">
              <a:buNone/>
            </a:pPr>
            <a:r>
              <a:rPr lang="en-US" dirty="0" smtClean="0"/>
              <a:t>Use the words and phrases for ongoing self-assessment activities and discussions. For example:</a:t>
            </a:r>
          </a:p>
          <a:p>
            <a:pPr marL="571500" indent="-457200">
              <a:buFont typeface="+mj-lt"/>
              <a:buAutoNum type="arabicPeriod"/>
            </a:pPr>
            <a:r>
              <a:rPr lang="en-US" dirty="0" smtClean="0"/>
              <a:t>Choose two words and phrases that are a lot like you. Give evidence.</a:t>
            </a:r>
          </a:p>
          <a:p>
            <a:pPr marL="571500" indent="-457200">
              <a:buFont typeface="+mj-lt"/>
              <a:buAutoNum type="arabicPeriod"/>
            </a:pPr>
            <a:r>
              <a:rPr lang="en-US" dirty="0" smtClean="0"/>
              <a:t>Choose one word or phrase you would like to understand more about. Get ideas from at least two classmates about what someone might say, do, and think if they were a lot like this word or phrase.</a:t>
            </a:r>
          </a:p>
          <a:p>
            <a:pPr marL="571500" indent="-457200">
              <a:buFont typeface="+mj-lt"/>
              <a:buAutoNum type="arabicPeriod"/>
            </a:pPr>
            <a:r>
              <a:rPr lang="en-US" dirty="0" smtClean="0"/>
              <a:t>Give students three cards:</a:t>
            </a:r>
          </a:p>
          <a:p>
            <a:pPr lvl="1"/>
            <a:r>
              <a:rPr lang="en-US" dirty="0" smtClean="0"/>
              <a:t>A bit like me	Quite Like me       Very much like me</a:t>
            </a:r>
          </a:p>
          <a:p>
            <a:pPr marL="411480" lvl="1" indent="0">
              <a:buNone/>
            </a:pPr>
            <a:r>
              <a:rPr lang="en-US" dirty="0" smtClean="0"/>
              <a:t>-</a:t>
            </a:r>
            <a:r>
              <a:rPr lang="en-US" i="1" dirty="0" smtClean="0"/>
              <a:t>Note; these are from IB self-assessment categories</a:t>
            </a:r>
          </a:p>
          <a:p>
            <a:pPr marL="411480" lvl="1" indent="0">
              <a:buNone/>
            </a:pPr>
            <a:r>
              <a:rPr lang="en-US" dirty="0" smtClean="0"/>
              <a:t>Have students choose one or two words/phrases that fit each category for themselves and share with a partner or the teacher.</a:t>
            </a:r>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3435912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2505"/>
          </a:xfrm>
        </p:spPr>
        <p:txBody>
          <a:bodyPr/>
          <a:lstStyle/>
          <a:p>
            <a:r>
              <a:rPr lang="en-US" sz="2200" b="1" dirty="0" smtClean="0">
                <a:latin typeface="+mn-lt"/>
              </a:rPr>
              <a:t>More Options</a:t>
            </a:r>
            <a:endParaRPr lang="en-US" sz="2200" b="1" dirty="0">
              <a:latin typeface="+mn-lt"/>
            </a:endParaRPr>
          </a:p>
        </p:txBody>
      </p:sp>
      <p:sp>
        <p:nvSpPr>
          <p:cNvPr id="3" name="Content Placeholder 2"/>
          <p:cNvSpPr>
            <a:spLocks noGrp="1"/>
          </p:cNvSpPr>
          <p:nvPr>
            <p:ph idx="1"/>
          </p:nvPr>
        </p:nvSpPr>
        <p:spPr>
          <a:xfrm>
            <a:off x="457200" y="1215571"/>
            <a:ext cx="7620000" cy="5185229"/>
          </a:xfrm>
        </p:spPr>
        <p:txBody>
          <a:bodyPr>
            <a:normAutofit/>
          </a:bodyPr>
          <a:lstStyle/>
          <a:p>
            <a:r>
              <a:rPr lang="en-US" sz="2400" dirty="0" smtClean="0"/>
              <a:t>Several times during the year, have students work with the words and phrases. For example:	</a:t>
            </a:r>
          </a:p>
          <a:p>
            <a:pPr lvl="1"/>
            <a:r>
              <a:rPr lang="en-US" sz="2400" dirty="0" smtClean="0"/>
              <a:t>Look for opportunities to add new words and phrases as students engage in activities and discussions</a:t>
            </a:r>
          </a:p>
          <a:p>
            <a:pPr lvl="1"/>
            <a:r>
              <a:rPr lang="en-US" sz="2400" dirty="0" smtClean="0"/>
              <a:t>Provide some blank cards so students can add words and phrases of their own that are not on the chart</a:t>
            </a:r>
          </a:p>
          <a:p>
            <a:pPr lvl="1"/>
            <a:r>
              <a:rPr lang="en-US" sz="2400" dirty="0" smtClean="0"/>
              <a:t>Try options: e.g., start with JUST finding words that are “very much like me,” or choosing/creating just 10 word/phrases to work with.</a:t>
            </a:r>
          </a:p>
          <a:p>
            <a:pPr lvl="1"/>
            <a:r>
              <a:rPr lang="en-US" sz="2400" dirty="0" smtClean="0"/>
              <a:t>Take photos of their sorted sets so they can compare from one time to another</a:t>
            </a:r>
          </a:p>
          <a:p>
            <a:pPr lvl="1"/>
            <a:endParaRPr lang="en-US" sz="2400" dirty="0" smtClean="0"/>
          </a:p>
          <a:p>
            <a:pPr marL="777240" lvl="2" indent="0">
              <a:buNone/>
            </a:pPr>
            <a:endParaRPr lang="en-US" dirty="0" smtClean="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413915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2505"/>
          </a:xfrm>
        </p:spPr>
        <p:txBody>
          <a:bodyPr/>
          <a:lstStyle/>
          <a:p>
            <a:r>
              <a:rPr lang="en-US" sz="2200" b="1" dirty="0" smtClean="0">
                <a:latin typeface="+mn-lt"/>
              </a:rPr>
              <a:t>More Options</a:t>
            </a:r>
            <a:endParaRPr lang="en-US" sz="2200" b="1" dirty="0">
              <a:latin typeface="+mn-lt"/>
            </a:endParaRPr>
          </a:p>
        </p:txBody>
      </p:sp>
      <p:sp>
        <p:nvSpPr>
          <p:cNvPr id="3" name="Content Placeholder 2"/>
          <p:cNvSpPr>
            <a:spLocks noGrp="1"/>
          </p:cNvSpPr>
          <p:nvPr>
            <p:ph idx="1"/>
          </p:nvPr>
        </p:nvSpPr>
        <p:spPr>
          <a:xfrm>
            <a:off x="457200" y="1215571"/>
            <a:ext cx="7620000" cy="5185229"/>
          </a:xfrm>
        </p:spPr>
        <p:txBody>
          <a:bodyPr>
            <a:normAutofit fontScale="92500" lnSpcReduction="10000"/>
          </a:bodyPr>
          <a:lstStyle/>
          <a:p>
            <a:pPr marL="411480" lvl="1" indent="0">
              <a:buNone/>
            </a:pPr>
            <a:endParaRPr lang="en-US" dirty="0" smtClean="0"/>
          </a:p>
          <a:p>
            <a:pPr lvl="1"/>
            <a:r>
              <a:rPr lang="en-US" sz="2400" dirty="0" smtClean="0"/>
              <a:t>Focus discussions and planning activities on </a:t>
            </a:r>
            <a:r>
              <a:rPr lang="en-US" sz="2400" b="1" dirty="0" smtClean="0"/>
              <a:t>growth </a:t>
            </a:r>
          </a:p>
          <a:p>
            <a:pPr lvl="1"/>
            <a:endParaRPr lang="en-US" sz="2400" dirty="0" smtClean="0"/>
          </a:p>
          <a:p>
            <a:pPr lvl="1"/>
            <a:r>
              <a:rPr lang="en-US" sz="2400" dirty="0" smtClean="0"/>
              <a:t>At some point, have students</a:t>
            </a:r>
          </a:p>
          <a:p>
            <a:pPr lvl="2"/>
            <a:r>
              <a:rPr lang="en-US" sz="2400" dirty="0" smtClean="0"/>
              <a:t> make a summary statement or represent their growth in some way (make the form accessible for all </a:t>
            </a:r>
            <a:r>
              <a:rPr lang="mr-IN" sz="2400" dirty="0" smtClean="0"/>
              <a:t>–</a:t>
            </a:r>
            <a:r>
              <a:rPr lang="en-US" sz="2400" dirty="0" smtClean="0"/>
              <a:t> does not have to be a written response)</a:t>
            </a:r>
          </a:p>
          <a:p>
            <a:pPr marL="777240" lvl="2" indent="0">
              <a:buNone/>
            </a:pPr>
            <a:r>
              <a:rPr lang="en-US" sz="2400" dirty="0" smtClean="0"/>
              <a:t>OR</a:t>
            </a:r>
          </a:p>
          <a:p>
            <a:pPr lvl="2"/>
            <a:r>
              <a:rPr lang="en-US" sz="2400" dirty="0" smtClean="0"/>
              <a:t>Use the final sort of the words as their self-assessment and give some evidence for a few of the words/phrases </a:t>
            </a:r>
          </a:p>
          <a:p>
            <a:pPr lvl="2"/>
            <a:endParaRPr lang="en-US" sz="2000" dirty="0" smtClean="0"/>
          </a:p>
          <a:p>
            <a:pPr marL="411480" lvl="1" indent="0">
              <a:buNone/>
            </a:pPr>
            <a:endParaRPr lang="en-US" sz="2600" b="1" dirty="0" smtClean="0"/>
          </a:p>
          <a:p>
            <a:pPr marL="411480" lvl="1" indent="0">
              <a:buNone/>
            </a:pPr>
            <a:r>
              <a:rPr lang="en-US" sz="2600" b="1" dirty="0" smtClean="0"/>
              <a:t>The process of self-assessment is ALWAYS  more important than the record</a:t>
            </a:r>
          </a:p>
          <a:p>
            <a:pPr marL="777240" lvl="2" indent="0">
              <a:buNone/>
            </a:pPr>
            <a:endParaRPr lang="en-US" dirty="0" smtClean="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209651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6144"/>
            <a:ext cx="7620000" cy="510496"/>
          </a:xfrm>
        </p:spPr>
        <p:txBody>
          <a:bodyPr/>
          <a:lstStyle/>
          <a:p>
            <a:r>
              <a:rPr lang="en-US" sz="2200" b="1" dirty="0" smtClean="0">
                <a:latin typeface="+mn-lt"/>
              </a:rPr>
              <a:t>Examples:  “I CAN ...”</a:t>
            </a:r>
            <a:endParaRPr lang="en-US" sz="22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5808912"/>
              </p:ext>
            </p:extLst>
          </p:nvPr>
        </p:nvGraphicFramePr>
        <p:xfrm>
          <a:off x="1197428" y="1197429"/>
          <a:ext cx="6879771" cy="5352144"/>
        </p:xfrm>
        <a:graphic>
          <a:graphicData uri="http://schemas.openxmlformats.org/drawingml/2006/table">
            <a:tbl>
              <a:tblPr firstRow="1" bandRow="1">
                <a:tableStyleId>{E8B1032C-EA38-4F05-BA0D-38AFFFC7BED3}</a:tableStyleId>
              </a:tblPr>
              <a:tblGrid>
                <a:gridCol w="3069771"/>
                <a:gridCol w="3810000"/>
              </a:tblGrid>
              <a:tr h="764592">
                <a:tc>
                  <a:txBody>
                    <a:bodyPr/>
                    <a:lstStyle/>
                    <a:p>
                      <a:r>
                        <a:rPr lang="en-US" b="0" dirty="0" smtClean="0"/>
                        <a:t>Celebrate my efforts and my work</a:t>
                      </a:r>
                      <a:endParaRPr lang="en-US" b="0" dirty="0"/>
                    </a:p>
                  </a:txBody>
                  <a:tcPr/>
                </a:tc>
                <a:tc>
                  <a:txBody>
                    <a:bodyPr/>
                    <a:lstStyle/>
                    <a:p>
                      <a:r>
                        <a:rPr lang="en-US" b="0" dirty="0" smtClean="0"/>
                        <a:t>Set</a:t>
                      </a:r>
                      <a:r>
                        <a:rPr lang="en-US" b="0" baseline="0" dirty="0" smtClean="0"/>
                        <a:t> goals that match my skills</a:t>
                      </a:r>
                      <a:endParaRPr lang="en-US" b="0" dirty="0"/>
                    </a:p>
                  </a:txBody>
                  <a:tcPr/>
                </a:tc>
              </a:tr>
              <a:tr h="764592">
                <a:tc>
                  <a:txBody>
                    <a:bodyPr/>
                    <a:lstStyle/>
                    <a:p>
                      <a:r>
                        <a:rPr lang="en-US" dirty="0" smtClean="0"/>
                        <a:t>Make healthy choices</a:t>
                      </a:r>
                      <a:endParaRPr lang="en-US" dirty="0"/>
                    </a:p>
                  </a:txBody>
                  <a:tcPr/>
                </a:tc>
                <a:tc>
                  <a:txBody>
                    <a:bodyPr/>
                    <a:lstStyle/>
                    <a:p>
                      <a:r>
                        <a:rPr lang="en-US" dirty="0" smtClean="0"/>
                        <a:t>Make and carry out a plan</a:t>
                      </a:r>
                      <a:endParaRPr lang="en-US" dirty="0"/>
                    </a:p>
                  </a:txBody>
                  <a:tcPr/>
                </a:tc>
              </a:tr>
              <a:tr h="764592">
                <a:tc>
                  <a:txBody>
                    <a:bodyPr/>
                    <a:lstStyle/>
                    <a:p>
                      <a:r>
                        <a:rPr lang="en-US" dirty="0" smtClean="0">
                          <a:latin typeface="Bradley Hand Bold"/>
                          <a:cs typeface="Bradley Hand Bold"/>
                        </a:rPr>
                        <a:t>Tell other people about what I am good at</a:t>
                      </a:r>
                      <a:endParaRPr lang="en-US" dirty="0">
                        <a:latin typeface="Bradley Hand Bold"/>
                        <a:cs typeface="Bradley Hand Bold"/>
                      </a:endParaRPr>
                    </a:p>
                  </a:txBody>
                  <a:tcPr/>
                </a:tc>
                <a:tc>
                  <a:txBody>
                    <a:bodyPr/>
                    <a:lstStyle/>
                    <a:p>
                      <a:r>
                        <a:rPr lang="en-US" dirty="0" smtClean="0"/>
                        <a:t>Use strategies that help keep me calm </a:t>
                      </a:r>
                      <a:endParaRPr lang="en-US" dirty="0"/>
                    </a:p>
                  </a:txBody>
                  <a:tcPr/>
                </a:tc>
              </a:tr>
              <a:tr h="764592">
                <a:tc>
                  <a:txBody>
                    <a:bodyPr/>
                    <a:lstStyle/>
                    <a:p>
                      <a:r>
                        <a:rPr lang="en-US" dirty="0" smtClean="0"/>
                        <a:t>Be focused and determined</a:t>
                      </a:r>
                      <a:endParaRPr lang="en-US" dirty="0"/>
                    </a:p>
                  </a:txBody>
                  <a:tcPr/>
                </a:tc>
                <a:tc>
                  <a:txBody>
                    <a:bodyPr/>
                    <a:lstStyle/>
                    <a:p>
                      <a:r>
                        <a:rPr lang="en-US" dirty="0" smtClean="0"/>
                        <a:t>Show what I want and need</a:t>
                      </a:r>
                      <a:endParaRPr lang="en-US" dirty="0"/>
                    </a:p>
                  </a:txBody>
                  <a:tcPr/>
                </a:tc>
              </a:tr>
              <a:tr h="764592">
                <a:tc>
                  <a:txBody>
                    <a:bodyPr/>
                    <a:lstStyle/>
                    <a:p>
                      <a:r>
                        <a:rPr lang="en-US" dirty="0" smtClean="0"/>
                        <a:t>Stick with tasks that are hard for me</a:t>
                      </a:r>
                      <a:endParaRPr lang="en-US" dirty="0"/>
                    </a:p>
                  </a:txBody>
                  <a:tcPr/>
                </a:tc>
                <a:tc>
                  <a:txBody>
                    <a:bodyPr/>
                    <a:lstStyle/>
                    <a:p>
                      <a:r>
                        <a:rPr lang="en-US" dirty="0" smtClean="0"/>
                        <a:t>Stand up for myself and my ideas</a:t>
                      </a:r>
                      <a:endParaRPr lang="en-US" dirty="0"/>
                    </a:p>
                  </a:txBody>
                  <a:tcPr/>
                </a:tc>
              </a:tr>
              <a:tr h="764592">
                <a:tc>
                  <a:txBody>
                    <a:bodyPr/>
                    <a:lstStyle/>
                    <a:p>
                      <a:r>
                        <a:rPr lang="en-US" dirty="0" smtClean="0"/>
                        <a:t>Take responsibility for my learning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Bradley Hand Bold"/>
                          <a:cs typeface="Bradley Hand Bold"/>
                        </a:rPr>
                        <a:t>Keep my personal information private when I am online</a:t>
                      </a:r>
                      <a:endParaRPr lang="en-US" dirty="0">
                        <a:latin typeface="Bradley Hand Bold"/>
                        <a:cs typeface="Bradley Hand Bold"/>
                      </a:endParaRPr>
                    </a:p>
                  </a:txBody>
                  <a:tcPr/>
                </a:tc>
              </a:tr>
              <a:tr h="764592">
                <a:tc>
                  <a:txBody>
                    <a:bodyPr/>
                    <a:lstStyle/>
                    <a:p>
                      <a:r>
                        <a:rPr lang="en-US" dirty="0" smtClean="0"/>
                        <a:t>Recognize</a:t>
                      </a:r>
                      <a:r>
                        <a:rPr lang="en-US" baseline="0" dirty="0" smtClean="0"/>
                        <a:t> the consequences my actions have on others</a:t>
                      </a:r>
                      <a:endParaRPr lang="en-US" dirty="0"/>
                    </a:p>
                  </a:txBody>
                  <a:tcPr/>
                </a:tc>
                <a:tc>
                  <a:txBody>
                    <a:bodyPr/>
                    <a:lstStyle/>
                    <a:p>
                      <a:r>
                        <a:rPr lang="en-US" dirty="0" smtClean="0"/>
                        <a:t>Recognize my emotions</a:t>
                      </a:r>
                      <a:endParaRPr lang="en-US" dirty="0"/>
                    </a:p>
                  </a:txBody>
                  <a:tcPr/>
                </a:tc>
              </a:tr>
            </a:tbl>
          </a:graphicData>
        </a:graphic>
      </p:graphicFrame>
      <p:sp>
        <p:nvSpPr>
          <p:cNvPr id="3" name="Footer Placeholder 2"/>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435646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“sort”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862011"/>
              </p:ext>
            </p:extLst>
          </p:nvPr>
        </p:nvGraphicFramePr>
        <p:xfrm>
          <a:off x="457200" y="1417640"/>
          <a:ext cx="7380513" cy="5143730"/>
        </p:xfrm>
        <a:graphic>
          <a:graphicData uri="http://schemas.openxmlformats.org/drawingml/2006/table">
            <a:tbl>
              <a:tblPr firstRow="1" bandRow="1">
                <a:tableStyleId>{5C22544A-7EE6-4342-B048-85BDC9FD1C3A}</a:tableStyleId>
              </a:tblPr>
              <a:tblGrid>
                <a:gridCol w="2460171"/>
                <a:gridCol w="2460171"/>
                <a:gridCol w="2460171"/>
              </a:tblGrid>
              <a:tr h="506262">
                <a:tc>
                  <a:txBody>
                    <a:bodyPr/>
                    <a:lstStyle/>
                    <a:p>
                      <a:r>
                        <a:rPr lang="en-US" dirty="0" smtClean="0"/>
                        <a:t>A bit like me</a:t>
                      </a:r>
                      <a:endParaRPr lang="en-US" dirty="0"/>
                    </a:p>
                  </a:txBody>
                  <a:tcPr/>
                </a:tc>
                <a:tc>
                  <a:txBody>
                    <a:bodyPr/>
                    <a:lstStyle/>
                    <a:p>
                      <a:r>
                        <a:rPr lang="en-US" dirty="0" smtClean="0"/>
                        <a:t>Quite like me</a:t>
                      </a:r>
                      <a:endParaRPr lang="en-US" dirty="0"/>
                    </a:p>
                  </a:txBody>
                  <a:tcPr/>
                </a:tc>
                <a:tc>
                  <a:txBody>
                    <a:bodyPr/>
                    <a:lstStyle/>
                    <a:p>
                      <a:r>
                        <a:rPr lang="en-US" dirty="0" smtClean="0"/>
                        <a:t>Very much like me</a:t>
                      </a:r>
                      <a:endParaRPr lang="en-US" dirty="0"/>
                    </a:p>
                  </a:txBody>
                  <a:tcPr/>
                </a:tc>
              </a:tr>
              <a:tr h="8277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Stand up for myself and my ideas</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Make healthy choices</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Celebrate my efforts and my work</a:t>
                      </a:r>
                    </a:p>
                    <a:p>
                      <a:endParaRPr lang="en-US" dirty="0"/>
                    </a:p>
                  </a:txBody>
                  <a:tcPr/>
                </a:tc>
              </a:tr>
              <a:tr h="9757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Stick with tasks that are hard for me</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Recognize my emotions</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halkduster"/>
                          <a:cs typeface="Chalkduster"/>
                        </a:rPr>
                        <a:t>Tell other people about what I am good at</a:t>
                      </a:r>
                    </a:p>
                  </a:txBody>
                  <a:tcPr/>
                </a:tc>
              </a:tr>
              <a:tr h="13927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Take responsibility for my learning</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Recognize</a:t>
                      </a:r>
                      <a:r>
                        <a:rPr lang="en-US" baseline="0" dirty="0" smtClean="0"/>
                        <a:t> the consequences my actions have on others</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halkduster"/>
                          <a:cs typeface="Chalkduster"/>
                        </a:rPr>
                        <a:t>Keep my personal information private when I am online</a:t>
                      </a:r>
                      <a:endParaRPr lang="en-US" dirty="0" smtClean="0"/>
                    </a:p>
                    <a:p>
                      <a:endParaRPr lang="en-US" dirty="0"/>
                    </a:p>
                  </a:txBody>
                  <a:tcPr/>
                </a:tc>
              </a:tr>
              <a:tr h="1284289">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Use strategies that help keep me calm </a:t>
                      </a:r>
                    </a:p>
                    <a:p>
                      <a:endParaRPr lang="en-US" dirty="0"/>
                    </a:p>
                  </a:txBody>
                  <a:tcPr/>
                </a:tc>
                <a:tc>
                  <a:txBody>
                    <a:bodyPr/>
                    <a:lstStyle/>
                    <a:p>
                      <a:endParaRPr lang="en-US" dirty="0"/>
                    </a:p>
                  </a:txBody>
                  <a:tcPr/>
                </a:tc>
              </a:tr>
            </a:tbl>
          </a:graphicData>
        </a:graphic>
      </p:graphicFrame>
      <p:sp>
        <p:nvSpPr>
          <p:cNvPr id="3" name="Footer Placeholder 2"/>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789738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whole</a:t>
            </a:r>
            <a:endParaRPr lang="en-US" dirty="0"/>
          </a:p>
        </p:txBody>
      </p:sp>
      <p:sp>
        <p:nvSpPr>
          <p:cNvPr id="3" name="Content Placeholder 2"/>
          <p:cNvSpPr>
            <a:spLocks noGrp="1"/>
          </p:cNvSpPr>
          <p:nvPr>
            <p:ph idx="1"/>
          </p:nvPr>
        </p:nvSpPr>
        <p:spPr/>
        <p:txBody>
          <a:bodyPr>
            <a:normAutofit/>
          </a:bodyPr>
          <a:lstStyle/>
          <a:p>
            <a:pPr marL="114300" indent="0">
              <a:buNone/>
            </a:pPr>
            <a:r>
              <a:rPr lang="en-US" dirty="0" smtClean="0"/>
              <a:t>     This </a:t>
            </a:r>
            <a:r>
              <a:rPr lang="en-US" dirty="0"/>
              <a:t>is about </a:t>
            </a:r>
            <a:r>
              <a:rPr lang="en-US" dirty="0" smtClean="0"/>
              <a:t>the students </a:t>
            </a:r>
            <a:r>
              <a:rPr lang="en-US" dirty="0"/>
              <a:t>– personalization, inclusion, diversity. </a:t>
            </a:r>
            <a:r>
              <a:rPr lang="en-US" dirty="0" smtClean="0"/>
              <a:t>It’s </a:t>
            </a:r>
            <a:r>
              <a:rPr lang="en-US" dirty="0"/>
              <a:t>not about filling in a template or checking off aspects on a rubric – it’s about what students are becoming and how to support </a:t>
            </a:r>
            <a:r>
              <a:rPr lang="en-US" dirty="0" smtClean="0"/>
              <a:t>them  </a:t>
            </a:r>
          </a:p>
          <a:p>
            <a:pPr marL="114300" indent="0">
              <a:buNone/>
            </a:pPr>
            <a:r>
              <a:rPr lang="en-US" dirty="0"/>
              <a:t> </a:t>
            </a:r>
            <a:r>
              <a:rPr lang="en-US" dirty="0" smtClean="0"/>
              <a:t>    The competencies come from students – what they are doing, able to do, valuing, working on. We don’t start with the competencies and find a student. We HAVE a student who has lots of competence. We talk about a set of competencies, but it is really a whole--3 or 6 competencies don’t equal a whole person – it’s just a way of working. We always reconstruct – put it together—we can’t ever stop in the deconstructed place.</a:t>
            </a:r>
          </a:p>
          <a:p>
            <a:endParaRPr lang="en-US" b="1" dirty="0" smtClean="0"/>
          </a:p>
          <a:p>
            <a:endParaRPr lang="en-US" b="1"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590820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Questioning to Prompt Reflection</a:t>
            </a:r>
            <a:endParaRPr lang="en-US" sz="4000" dirty="0"/>
          </a:p>
        </p:txBody>
      </p:sp>
      <p:sp>
        <p:nvSpPr>
          <p:cNvPr id="3" name="Content Placeholder 2"/>
          <p:cNvSpPr>
            <a:spLocks noGrp="1"/>
          </p:cNvSpPr>
          <p:nvPr>
            <p:ph idx="1"/>
          </p:nvPr>
        </p:nvSpPr>
        <p:spPr/>
        <p:txBody>
          <a:bodyPr>
            <a:normAutofit/>
          </a:bodyPr>
          <a:lstStyle/>
          <a:p>
            <a:pPr marL="114300" indent="0">
              <a:buNone/>
            </a:pPr>
            <a:r>
              <a:rPr lang="en-US" dirty="0" smtClean="0"/>
              <a:t>Generally, questions most effectively stimulate thinking (including reflective thinking) when they are:</a:t>
            </a:r>
          </a:p>
          <a:p>
            <a:r>
              <a:rPr lang="en-US" dirty="0" smtClean="0"/>
              <a:t>Engaging </a:t>
            </a:r>
            <a:r>
              <a:rPr lang="mr-IN" dirty="0" smtClean="0"/>
              <a:t>–</a:t>
            </a:r>
            <a:r>
              <a:rPr lang="en-US" dirty="0" smtClean="0"/>
              <a:t> interesting to think about answer</a:t>
            </a:r>
          </a:p>
          <a:p>
            <a:r>
              <a:rPr lang="en-US" dirty="0"/>
              <a:t>Authentic </a:t>
            </a:r>
            <a:r>
              <a:rPr lang="mr-IN" dirty="0"/>
              <a:t>–</a:t>
            </a:r>
            <a:r>
              <a:rPr lang="en-US" dirty="0"/>
              <a:t> </a:t>
            </a:r>
            <a:r>
              <a:rPr lang="en-US" dirty="0" smtClean="0"/>
              <a:t>reflecting </a:t>
            </a:r>
            <a:r>
              <a:rPr lang="en-US" dirty="0"/>
              <a:t>genuine curiosity about the </a:t>
            </a:r>
            <a:r>
              <a:rPr lang="en-US" dirty="0" smtClean="0"/>
              <a:t>student’s </a:t>
            </a:r>
            <a:r>
              <a:rPr lang="en-US" dirty="0"/>
              <a:t>thinking and ideas</a:t>
            </a:r>
          </a:p>
          <a:p>
            <a:r>
              <a:rPr lang="en-US" dirty="0" smtClean="0"/>
              <a:t>Open-ended </a:t>
            </a:r>
            <a:r>
              <a:rPr lang="mr-IN" dirty="0" smtClean="0"/>
              <a:t>–</a:t>
            </a:r>
            <a:r>
              <a:rPr lang="en-US" dirty="0" smtClean="0"/>
              <a:t> no predetermined or limiting answer</a:t>
            </a:r>
          </a:p>
          <a:p>
            <a:r>
              <a:rPr lang="en-US" dirty="0" smtClean="0"/>
              <a:t>Accessible to students with a range of experiences and abilities</a:t>
            </a:r>
          </a:p>
          <a:p>
            <a:r>
              <a:rPr lang="en-US" dirty="0" smtClean="0"/>
              <a:t>Strength-based </a:t>
            </a:r>
            <a:r>
              <a:rPr lang="mr-IN" dirty="0" smtClean="0"/>
              <a:t>–</a:t>
            </a:r>
            <a:r>
              <a:rPr lang="en-US" dirty="0" smtClean="0"/>
              <a:t> focused on what the student is able to do</a:t>
            </a:r>
          </a:p>
          <a:p>
            <a:r>
              <a:rPr lang="en-US" dirty="0" smtClean="0"/>
              <a:t>Flexible in form of response - open to responses in a variety of forms</a:t>
            </a:r>
          </a:p>
          <a:p>
            <a:r>
              <a:rPr lang="en-US" dirty="0" smtClean="0"/>
              <a:t>Used frequently, and integrated into a variety of activities</a:t>
            </a:r>
          </a:p>
          <a:p>
            <a:endParaRPr lang="en-US" dirty="0" smtClean="0"/>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853700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Sources of Reflective Questions</a:t>
            </a:r>
            <a:endParaRPr lang="en-US" sz="3600" dirty="0"/>
          </a:p>
        </p:txBody>
      </p:sp>
      <p:sp>
        <p:nvSpPr>
          <p:cNvPr id="3" name="Content Placeholder 2"/>
          <p:cNvSpPr>
            <a:spLocks noGrp="1"/>
          </p:cNvSpPr>
          <p:nvPr>
            <p:ph idx="1"/>
          </p:nvPr>
        </p:nvSpPr>
        <p:spPr/>
        <p:txBody>
          <a:bodyPr/>
          <a:lstStyle/>
          <a:p>
            <a:r>
              <a:rPr lang="en-US" dirty="0" smtClean="0"/>
              <a:t>Tried and true conference and self-assessment questions that work from your files</a:t>
            </a:r>
          </a:p>
          <a:p>
            <a:r>
              <a:rPr lang="en-US" dirty="0" smtClean="0"/>
              <a:t>Student illustrations on Core Competency website</a:t>
            </a:r>
          </a:p>
          <a:p>
            <a:r>
              <a:rPr lang="en-US" dirty="0" smtClean="0"/>
              <a:t>CAN (Curriculum and Assessment Network) charts (posted on VSB site)</a:t>
            </a:r>
          </a:p>
          <a:p>
            <a:r>
              <a:rPr lang="en-US" dirty="0" smtClean="0"/>
              <a:t>Samples of student work on curriculum website</a:t>
            </a:r>
          </a:p>
          <a:p>
            <a:r>
              <a:rPr lang="en-US" dirty="0" smtClean="0"/>
              <a:t>Teacher professional resources; curriculum resources</a:t>
            </a:r>
          </a:p>
          <a:p>
            <a:r>
              <a:rPr lang="en-US" dirty="0" smtClean="0"/>
              <a:t>Colleagues (e.g., twitter; conferences; professional exchanges)</a:t>
            </a:r>
          </a:p>
          <a:p>
            <a:r>
              <a:rPr lang="en-US" dirty="0" smtClean="0"/>
              <a:t>Students (ask them for questions they would like to answer)</a:t>
            </a:r>
          </a:p>
          <a:p>
            <a:r>
              <a:rPr lang="en-US" dirty="0" smtClean="0"/>
              <a:t>Working together as a department, staff, or group</a:t>
            </a:r>
          </a:p>
          <a:p>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061555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Sample Questions for Reflecting on Core Competencies</a:t>
            </a:r>
            <a:endParaRPr lang="en-US" sz="3600" dirty="0"/>
          </a:p>
        </p:txBody>
      </p:sp>
      <p:sp>
        <p:nvSpPr>
          <p:cNvPr id="3" name="Content Placeholder 2"/>
          <p:cNvSpPr>
            <a:spLocks noGrp="1"/>
          </p:cNvSpPr>
          <p:nvPr>
            <p:ph idx="1"/>
          </p:nvPr>
        </p:nvSpPr>
        <p:spPr>
          <a:xfrm>
            <a:off x="457200" y="1498600"/>
            <a:ext cx="7620000" cy="4902200"/>
          </a:xfrm>
        </p:spPr>
        <p:txBody>
          <a:bodyPr>
            <a:normAutofit fontScale="25000" lnSpcReduction="20000"/>
          </a:bodyPr>
          <a:lstStyle/>
          <a:p>
            <a:pPr marL="114300" indent="0">
              <a:buNone/>
            </a:pPr>
            <a:r>
              <a:rPr lang="en-US" sz="4000" i="1" dirty="0" smtClean="0"/>
              <a:t>Based on Work from the Curriculum and Assessment Network (CAN) . Note: </a:t>
            </a:r>
            <a:r>
              <a:rPr lang="en-US" sz="4000" i="1" smtClean="0"/>
              <a:t>Many questions </a:t>
            </a:r>
            <a:r>
              <a:rPr lang="en-US" sz="4000" i="1" dirty="0" smtClean="0"/>
              <a:t>touch on more than one competency.</a:t>
            </a:r>
          </a:p>
          <a:p>
            <a:pPr marL="114300" indent="0">
              <a:buNone/>
            </a:pPr>
            <a:endParaRPr lang="en-US" sz="4000" i="1" dirty="0" smtClean="0"/>
          </a:p>
          <a:p>
            <a:pPr marL="114300" indent="0">
              <a:buNone/>
            </a:pPr>
            <a:r>
              <a:rPr lang="en-US" sz="4400" b="1" dirty="0" smtClean="0"/>
              <a:t>Communication</a:t>
            </a:r>
          </a:p>
          <a:p>
            <a:pPr marL="411480" lvl="1" indent="0">
              <a:buNone/>
            </a:pPr>
            <a:r>
              <a:rPr lang="en-US" sz="4800" dirty="0" smtClean="0"/>
              <a:t>How did you show you were listening thoughtfully? In what ways did your listening contribute to the group’s understanding? </a:t>
            </a:r>
          </a:p>
          <a:p>
            <a:pPr marL="411480" lvl="1" indent="0">
              <a:buNone/>
            </a:pPr>
            <a:endParaRPr lang="en-US" sz="4800" dirty="0"/>
          </a:p>
          <a:p>
            <a:pPr marL="411480" lvl="1" indent="0">
              <a:buNone/>
            </a:pPr>
            <a:r>
              <a:rPr lang="en-US" sz="4800" dirty="0" smtClean="0"/>
              <a:t>What are some ways you like to show your learning? What makes [name a form they identified] work for you?</a:t>
            </a:r>
          </a:p>
          <a:p>
            <a:pPr marL="411480" lvl="1" indent="0">
              <a:buNone/>
            </a:pPr>
            <a:endParaRPr lang="en-US" sz="4800" dirty="0"/>
          </a:p>
          <a:p>
            <a:pPr marL="411480" lvl="1" indent="0">
              <a:buNone/>
            </a:pPr>
            <a:r>
              <a:rPr lang="en-US" sz="4800" dirty="0" smtClean="0"/>
              <a:t>What do you do when you disagree with someone in your group or discussion? How did you learn/develop that strategy? </a:t>
            </a:r>
          </a:p>
          <a:p>
            <a:pPr marL="114300" indent="0">
              <a:buNone/>
            </a:pPr>
            <a:endParaRPr lang="en-US" sz="4800" b="1" dirty="0" smtClean="0"/>
          </a:p>
          <a:p>
            <a:pPr marL="114300" indent="0">
              <a:buNone/>
            </a:pPr>
            <a:r>
              <a:rPr lang="en-US" sz="4800" b="1" dirty="0" smtClean="0"/>
              <a:t>Critical Thinking</a:t>
            </a:r>
          </a:p>
          <a:p>
            <a:pPr marL="411480" lvl="1" indent="0">
              <a:buNone/>
            </a:pPr>
            <a:r>
              <a:rPr lang="en-US" sz="4800" dirty="0" smtClean="0"/>
              <a:t>[After some experiences with a topic or question]  How has your thinking about .... changed? What made it change?</a:t>
            </a:r>
          </a:p>
          <a:p>
            <a:pPr marL="411480" lvl="1" indent="0">
              <a:buNone/>
            </a:pPr>
            <a:endParaRPr lang="en-US" sz="4800" dirty="0" smtClean="0"/>
          </a:p>
          <a:p>
            <a:pPr marL="411480" lvl="1" indent="0">
              <a:buNone/>
            </a:pPr>
            <a:r>
              <a:rPr lang="en-US" sz="4800" dirty="0" smtClean="0"/>
              <a:t>What strategies do you use to decide whether to believe something you read/on a social media site? How did you develop those strategies? What advice would you give a younger student about figuring out what is true?</a:t>
            </a:r>
          </a:p>
          <a:p>
            <a:pPr marL="411480" lvl="1" indent="0">
              <a:buNone/>
            </a:pPr>
            <a:endParaRPr lang="en-US" sz="4800" dirty="0"/>
          </a:p>
          <a:p>
            <a:pPr marL="411480" lvl="1" indent="0">
              <a:buNone/>
            </a:pPr>
            <a:r>
              <a:rPr lang="en-US" sz="4800" dirty="0" smtClean="0"/>
              <a:t>[In response to reading/hearing/offering an opinion] Who might have the same opinion about [this issue]?  Who can you think of that might disagree? What reasons might they have for seeing things differently? </a:t>
            </a:r>
          </a:p>
          <a:p>
            <a:pPr marL="114300" indent="0">
              <a:buNone/>
            </a:pPr>
            <a:endParaRPr lang="en-US" sz="4800" b="1" dirty="0" smtClean="0"/>
          </a:p>
          <a:p>
            <a:pPr marL="114300" indent="0">
              <a:buNone/>
            </a:pPr>
            <a:r>
              <a:rPr lang="en-US" sz="4800" b="1" dirty="0" smtClean="0"/>
              <a:t>Creative thinking</a:t>
            </a:r>
          </a:p>
          <a:p>
            <a:pPr marL="411480" lvl="1" indent="0">
              <a:buNone/>
            </a:pPr>
            <a:r>
              <a:rPr lang="en-US" sz="4800" dirty="0" smtClean="0"/>
              <a:t>How do you come with ideas when you want to make something new </a:t>
            </a:r>
            <a:r>
              <a:rPr lang="mr-IN" sz="4800" dirty="0" smtClean="0"/>
              <a:t>–</a:t>
            </a:r>
            <a:r>
              <a:rPr lang="en-US" sz="4800" dirty="0" smtClean="0"/>
              <a:t> at school or at home? Tell me about a time when you felt really good about a new idea you had?</a:t>
            </a:r>
          </a:p>
          <a:p>
            <a:pPr marL="411480" lvl="1" indent="0">
              <a:buNone/>
            </a:pPr>
            <a:endParaRPr lang="en-US" sz="4800" dirty="0"/>
          </a:p>
          <a:p>
            <a:pPr marL="411480" lvl="1" indent="0">
              <a:buNone/>
            </a:pPr>
            <a:r>
              <a:rPr lang="en-US" sz="4800" dirty="0" smtClean="0"/>
              <a:t>What helps you get new ideas?</a:t>
            </a:r>
          </a:p>
          <a:p>
            <a:pPr marL="411480" lvl="1" indent="0">
              <a:buNone/>
            </a:pPr>
            <a:endParaRPr lang="en-US" sz="4800" dirty="0"/>
          </a:p>
          <a:p>
            <a:pPr marL="411480" lvl="1" indent="0">
              <a:buNone/>
            </a:pPr>
            <a:r>
              <a:rPr lang="en-US" sz="4800" dirty="0" smtClean="0"/>
              <a:t>What makes you want to think of new ideas or try something new? </a:t>
            </a:r>
          </a:p>
          <a:p>
            <a:endParaRPr lang="en-US" dirty="0" smtClean="0"/>
          </a:p>
          <a:p>
            <a:endParaRPr lang="en-US" dirty="0" smtClean="0"/>
          </a:p>
          <a:p>
            <a:pPr marL="411480" lvl="1" indent="0">
              <a:buNone/>
            </a:pPr>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864577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597429"/>
          </a:xfrm>
        </p:spPr>
        <p:txBody>
          <a:bodyPr/>
          <a:lstStyle/>
          <a:p>
            <a:r>
              <a:rPr lang="en-US" sz="3200" dirty="0" smtClean="0"/>
              <a:t>Sample questions (continued)</a:t>
            </a:r>
            <a:endParaRPr lang="en-US" sz="3200" dirty="0"/>
          </a:p>
        </p:txBody>
      </p:sp>
      <p:sp>
        <p:nvSpPr>
          <p:cNvPr id="3" name="Content Placeholder 2"/>
          <p:cNvSpPr>
            <a:spLocks noGrp="1"/>
          </p:cNvSpPr>
          <p:nvPr>
            <p:ph idx="1"/>
          </p:nvPr>
        </p:nvSpPr>
        <p:spPr>
          <a:xfrm>
            <a:off x="457200" y="1049867"/>
            <a:ext cx="7620000" cy="5350933"/>
          </a:xfrm>
        </p:spPr>
        <p:txBody>
          <a:bodyPr>
            <a:noAutofit/>
          </a:bodyPr>
          <a:lstStyle/>
          <a:p>
            <a:pPr marL="114300" indent="0">
              <a:buNone/>
            </a:pPr>
            <a:r>
              <a:rPr lang="en-US" sz="1200" b="1" dirty="0"/>
              <a:t>Social Responsibility</a:t>
            </a:r>
          </a:p>
          <a:p>
            <a:pPr marL="411480" lvl="1" indent="0">
              <a:buNone/>
            </a:pPr>
            <a:r>
              <a:rPr lang="en-US" sz="1200" dirty="0"/>
              <a:t>How do you use words and actions to encourage other students who might </a:t>
            </a:r>
            <a:r>
              <a:rPr lang="en-US" sz="1200" dirty="0" smtClean="0"/>
              <a:t>be </a:t>
            </a:r>
            <a:r>
              <a:rPr lang="en-US" sz="1200" dirty="0"/>
              <a:t>feeling a bit </a:t>
            </a:r>
            <a:r>
              <a:rPr lang="en-US" sz="1200" dirty="0" smtClean="0"/>
              <a:t>sad or discouraged</a:t>
            </a:r>
            <a:r>
              <a:rPr lang="en-US" sz="1200" dirty="0"/>
              <a:t>? (What are some words and phrases you </a:t>
            </a:r>
            <a:r>
              <a:rPr lang="en-US" sz="1200" dirty="0" smtClean="0"/>
              <a:t>use?)</a:t>
            </a:r>
            <a:endParaRPr lang="en-US" sz="1200" dirty="0"/>
          </a:p>
          <a:p>
            <a:pPr marL="411480" lvl="1" indent="0">
              <a:buNone/>
            </a:pPr>
            <a:endParaRPr lang="en-US" sz="1200" dirty="0"/>
          </a:p>
          <a:p>
            <a:pPr marL="411480" lvl="1" indent="0">
              <a:buNone/>
            </a:pPr>
            <a:r>
              <a:rPr lang="en-US" sz="1200" dirty="0"/>
              <a:t>What </a:t>
            </a:r>
            <a:r>
              <a:rPr lang="en-US" sz="1200" dirty="0" smtClean="0"/>
              <a:t>contribution to our school do you feel good about? How did you get started doing that?</a:t>
            </a:r>
          </a:p>
          <a:p>
            <a:pPr marL="411480" lvl="1" indent="0">
              <a:buNone/>
            </a:pPr>
            <a:endParaRPr lang="en-US" sz="1200" dirty="0"/>
          </a:p>
          <a:p>
            <a:pPr marL="411480" lvl="1" indent="0">
              <a:buNone/>
            </a:pPr>
            <a:r>
              <a:rPr lang="en-US" sz="1200" dirty="0" smtClean="0"/>
              <a:t>What are some ways you are a good friend? What strategies are you good at for making and keeping friends?</a:t>
            </a:r>
            <a:endParaRPr lang="en-US" sz="1200" dirty="0"/>
          </a:p>
          <a:p>
            <a:pPr marL="114300" indent="0">
              <a:buNone/>
            </a:pPr>
            <a:r>
              <a:rPr lang="en-US" sz="1200" b="1" dirty="0"/>
              <a:t>PPC Identity</a:t>
            </a:r>
          </a:p>
          <a:p>
            <a:pPr marL="411480" lvl="1" indent="0">
              <a:buNone/>
            </a:pPr>
            <a:r>
              <a:rPr lang="en-US" sz="1200" dirty="0"/>
              <a:t>What are your strengths as a learner? </a:t>
            </a:r>
          </a:p>
          <a:p>
            <a:pPr marL="411480" lvl="1" indent="0">
              <a:buNone/>
            </a:pPr>
            <a:endParaRPr lang="en-US" sz="1200" dirty="0"/>
          </a:p>
          <a:p>
            <a:pPr marL="411480" lvl="1" indent="0">
              <a:buNone/>
            </a:pPr>
            <a:r>
              <a:rPr lang="en-US" sz="1200" dirty="0"/>
              <a:t>How do your learn best?</a:t>
            </a:r>
          </a:p>
          <a:p>
            <a:pPr marL="411480" lvl="1" indent="0">
              <a:buNone/>
            </a:pPr>
            <a:endParaRPr lang="en-US" sz="1200" dirty="0"/>
          </a:p>
          <a:p>
            <a:pPr marL="411480" lvl="1" indent="0">
              <a:buNone/>
            </a:pPr>
            <a:r>
              <a:rPr lang="en-US" sz="1200" dirty="0" smtClean="0"/>
              <a:t>What's </a:t>
            </a:r>
            <a:r>
              <a:rPr lang="en-US" sz="1200" dirty="0"/>
              <a:t>most important to you? (Can be anything at school, home, community ...)</a:t>
            </a:r>
          </a:p>
          <a:p>
            <a:pPr marL="411480" lvl="1" indent="0">
              <a:buNone/>
            </a:pPr>
            <a:endParaRPr lang="en-US" sz="1200" dirty="0"/>
          </a:p>
          <a:p>
            <a:pPr marL="411480" lvl="1" indent="0">
              <a:buNone/>
            </a:pPr>
            <a:r>
              <a:rPr lang="en-US" sz="1200" dirty="0"/>
              <a:t>Tell me about one or two people or groups that influence your thinking and your actions. Why are they important to you? How do they influence you? How do you influence </a:t>
            </a:r>
            <a:r>
              <a:rPr lang="en-US" sz="1200" dirty="0" smtClean="0"/>
              <a:t>them?</a:t>
            </a:r>
            <a:endParaRPr lang="en-US" sz="1200" dirty="0"/>
          </a:p>
          <a:p>
            <a:pPr marL="114300" indent="0">
              <a:buNone/>
            </a:pPr>
            <a:r>
              <a:rPr lang="en-US" sz="1200" b="1" dirty="0"/>
              <a:t>Personal Awareness and Responsibility</a:t>
            </a:r>
          </a:p>
          <a:p>
            <a:pPr marL="411480" lvl="1" indent="0">
              <a:buNone/>
            </a:pPr>
            <a:r>
              <a:rPr lang="en-US" sz="1200" dirty="0" smtClean="0"/>
              <a:t>Tell </a:t>
            </a:r>
            <a:r>
              <a:rPr lang="en-US" sz="1200" dirty="0"/>
              <a:t>me about one your learning goals. [prompt: Something you want to get better at or learn how to do.] How did </a:t>
            </a:r>
            <a:r>
              <a:rPr lang="en-US" sz="1200" dirty="0" smtClean="0"/>
              <a:t>you come </a:t>
            </a:r>
            <a:r>
              <a:rPr lang="en-US" sz="1200" dirty="0"/>
              <a:t>to choose that goal? Tell me about something you are doing to help you work on that goal.</a:t>
            </a:r>
          </a:p>
          <a:p>
            <a:pPr marL="411480" lvl="1" indent="0">
              <a:buNone/>
            </a:pPr>
            <a:endParaRPr lang="en-US" sz="1000" dirty="0"/>
          </a:p>
          <a:p>
            <a:pPr marL="411480" lvl="1" indent="0">
              <a:buNone/>
            </a:pPr>
            <a:r>
              <a:rPr lang="en-US" sz="1200" dirty="0"/>
              <a:t>What do you do to help yourself when you are feeling a bit discouraged about </a:t>
            </a:r>
            <a:r>
              <a:rPr lang="en-US" sz="1200" dirty="0" smtClean="0"/>
              <a:t>your </a:t>
            </a:r>
            <a:r>
              <a:rPr lang="en-US" sz="1200" dirty="0"/>
              <a:t>work? </a:t>
            </a:r>
          </a:p>
          <a:p>
            <a:pPr marL="411480" lvl="1" indent="0">
              <a:buNone/>
            </a:pPr>
            <a:endParaRPr lang="en-US" sz="1000" dirty="0"/>
          </a:p>
          <a:p>
            <a:pPr marL="411480" lvl="1" indent="0">
              <a:buNone/>
            </a:pPr>
            <a:r>
              <a:rPr lang="en-US" sz="1200" dirty="0"/>
              <a:t>Think of times when you have to wait.  What strategies do you use when you are feeling impatient? How did you develop that strategy? (Prompt: When did you start? How does it work?</a:t>
            </a:r>
            <a:r>
              <a:rPr lang="en-US" sz="1200" dirty="0" smtClean="0"/>
              <a:t>)</a:t>
            </a:r>
            <a:endParaRPr lang="en-US" sz="1200" dirty="0"/>
          </a:p>
          <a:p>
            <a:pPr marL="411480" lvl="1" indent="0">
              <a:buNone/>
            </a:pPr>
            <a:endParaRPr lang="en-US" sz="1200" dirty="0"/>
          </a:p>
          <a:p>
            <a:endParaRPr lang="en-US" sz="1200"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93515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Creating a Whole (slide 2)</a:t>
            </a:r>
          </a:p>
          <a:p>
            <a:r>
              <a:rPr lang="en-US" dirty="0" smtClean="0"/>
              <a:t>Self-assessment: Overview (slides 4-6) </a:t>
            </a:r>
          </a:p>
          <a:p>
            <a:r>
              <a:rPr lang="en-US" dirty="0" smtClean="0"/>
              <a:t>Processes for Self-Assessment of Core Competencies (slide 7)</a:t>
            </a:r>
          </a:p>
          <a:p>
            <a:pPr lvl="1"/>
            <a:r>
              <a:rPr lang="en-US" dirty="0" smtClean="0"/>
              <a:t>Starting with the Student (slide 8)</a:t>
            </a:r>
          </a:p>
          <a:p>
            <a:pPr lvl="2"/>
            <a:r>
              <a:rPr lang="en-US" dirty="0" smtClean="0"/>
              <a:t>A process for getting started (slides 9-10)</a:t>
            </a:r>
          </a:p>
          <a:p>
            <a:pPr lvl="2"/>
            <a:r>
              <a:rPr lang="en-US" dirty="0" smtClean="0"/>
              <a:t>A process for reviewing progress (slides 11-12)</a:t>
            </a:r>
          </a:p>
          <a:p>
            <a:pPr lvl="1"/>
            <a:r>
              <a:rPr lang="en-US" dirty="0"/>
              <a:t>Starting with one of the </a:t>
            </a:r>
            <a:r>
              <a:rPr lang="en-US" dirty="0" smtClean="0"/>
              <a:t>Core Competencies</a:t>
            </a:r>
          </a:p>
          <a:p>
            <a:pPr lvl="2"/>
            <a:r>
              <a:rPr lang="en-US" dirty="0" smtClean="0"/>
              <a:t>Self-assessing Personal Awareness &amp; Responsibility (slides 13-19)</a:t>
            </a:r>
          </a:p>
          <a:p>
            <a:pPr lvl="1"/>
            <a:r>
              <a:rPr lang="en-US" dirty="0" smtClean="0"/>
              <a:t>Questioning to prompt self-assessment (slides 20-23)</a:t>
            </a:r>
          </a:p>
          <a:p>
            <a:pPr lvl="1"/>
            <a:endParaRPr lang="en-US" dirty="0"/>
          </a:p>
          <a:p>
            <a:pPr lvl="1"/>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07511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Self-assessment: Overview</a:t>
            </a:r>
            <a:endParaRPr lang="en-US" dirty="0"/>
          </a:p>
        </p:txBody>
      </p:sp>
      <p:sp>
        <p:nvSpPr>
          <p:cNvPr id="3" name="Content Placeholder 2"/>
          <p:cNvSpPr>
            <a:spLocks noGrp="1"/>
          </p:cNvSpPr>
          <p:nvPr>
            <p:ph idx="1"/>
          </p:nvPr>
        </p:nvSpPr>
        <p:spPr/>
        <p:txBody>
          <a:bodyPr>
            <a:normAutofit/>
          </a:bodyPr>
          <a:lstStyle/>
          <a:p>
            <a:r>
              <a:rPr lang="en-US" dirty="0" smtClean="0"/>
              <a:t>Research suggests that reflection/self-assessment is the most powerful instructional strategy.</a:t>
            </a:r>
          </a:p>
          <a:p>
            <a:r>
              <a:rPr lang="en-US" dirty="0" smtClean="0"/>
              <a:t> The purpose of self-assessment/reflection is to enable students to understand the processes and products of their learning.</a:t>
            </a:r>
          </a:p>
          <a:p>
            <a:r>
              <a:rPr lang="en-US" dirty="0" smtClean="0"/>
              <a:t>This understanding is the foundation of new learning.</a:t>
            </a:r>
          </a:p>
          <a:p>
            <a:r>
              <a:rPr lang="en-US" dirty="0" smtClean="0"/>
              <a:t>The process of self-assessment is what matters; the form/record is less important</a:t>
            </a:r>
          </a:p>
          <a:p>
            <a:r>
              <a:rPr lang="en-US" dirty="0" smtClean="0"/>
              <a:t>Student self-assessment is not a “substitute” for teacher assessment – it is not about matching the teacher’s thinking unless you are only interested in fixed content.</a:t>
            </a:r>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36980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95362"/>
          </a:xfrm>
        </p:spPr>
        <p:txBody>
          <a:bodyPr/>
          <a:lstStyle/>
          <a:p>
            <a:r>
              <a:rPr lang="en-US" sz="3200" dirty="0" smtClean="0"/>
              <a:t>Some forms we can use for self-assessment ...</a:t>
            </a:r>
            <a:endParaRPr lang="en-US" sz="3200" dirty="0"/>
          </a:p>
        </p:txBody>
      </p:sp>
      <p:sp>
        <p:nvSpPr>
          <p:cNvPr id="3" name="Content Placeholder 2"/>
          <p:cNvSpPr>
            <a:spLocks noGrp="1"/>
          </p:cNvSpPr>
          <p:nvPr>
            <p:ph idx="1"/>
          </p:nvPr>
        </p:nvSpPr>
        <p:spPr>
          <a:xfrm>
            <a:off x="457200" y="1464733"/>
            <a:ext cx="7620000" cy="4936067"/>
          </a:xfrm>
        </p:spPr>
        <p:txBody>
          <a:bodyPr numCol="2">
            <a:normAutofit fontScale="70000" lnSpcReduction="20000"/>
          </a:bodyPr>
          <a:lstStyle/>
          <a:p>
            <a:r>
              <a:rPr lang="en-US" dirty="0" smtClean="0"/>
              <a:t>Photographs (incl selfies)</a:t>
            </a:r>
          </a:p>
          <a:p>
            <a:r>
              <a:rPr lang="en-US" dirty="0" smtClean="0"/>
              <a:t>Lists</a:t>
            </a:r>
          </a:p>
          <a:p>
            <a:r>
              <a:rPr lang="en-US" dirty="0" smtClean="0"/>
              <a:t>Stories</a:t>
            </a:r>
          </a:p>
          <a:p>
            <a:r>
              <a:rPr lang="en-US" dirty="0" smtClean="0"/>
              <a:t>Poems and acrostics</a:t>
            </a:r>
          </a:p>
          <a:p>
            <a:r>
              <a:rPr lang="en-US" dirty="0" smtClean="0"/>
              <a:t>Spoken reflections</a:t>
            </a:r>
          </a:p>
          <a:p>
            <a:r>
              <a:rPr lang="en-US" dirty="0" smtClean="0"/>
              <a:t>Illustrations</a:t>
            </a:r>
          </a:p>
          <a:p>
            <a:r>
              <a:rPr lang="en-US" dirty="0" smtClean="0"/>
              <a:t>Graphic stories (e.g., Comic Life)</a:t>
            </a:r>
          </a:p>
          <a:p>
            <a:r>
              <a:rPr lang="en-US" dirty="0" smtClean="0"/>
              <a:t>Symbols (personal)</a:t>
            </a:r>
          </a:p>
          <a:p>
            <a:r>
              <a:rPr lang="en-US" dirty="0" smtClean="0"/>
              <a:t>Equations (personal)</a:t>
            </a:r>
          </a:p>
          <a:p>
            <a:r>
              <a:rPr lang="en-US" dirty="0" smtClean="0"/>
              <a:t>Collages</a:t>
            </a:r>
          </a:p>
          <a:p>
            <a:r>
              <a:rPr lang="en-US" dirty="0" smtClean="0"/>
              <a:t>Videos (incl selfies)</a:t>
            </a:r>
          </a:p>
          <a:p>
            <a:r>
              <a:rPr lang="en-US" dirty="0" smtClean="0"/>
              <a:t>Body language</a:t>
            </a:r>
          </a:p>
          <a:p>
            <a:r>
              <a:rPr lang="en-US" dirty="0" smtClean="0"/>
              <a:t>Collections</a:t>
            </a:r>
          </a:p>
          <a:p>
            <a:r>
              <a:rPr lang="en-US" dirty="0" smtClean="0"/>
              <a:t>Questions</a:t>
            </a:r>
          </a:p>
          <a:p>
            <a:r>
              <a:rPr lang="en-US" dirty="0" smtClean="0"/>
              <a:t>“The story behind the ...”</a:t>
            </a:r>
          </a:p>
          <a:p>
            <a:r>
              <a:rPr lang="en-US" dirty="0" smtClean="0"/>
              <a:t>Dramatization</a:t>
            </a:r>
          </a:p>
          <a:p>
            <a:r>
              <a:rPr lang="en-US" dirty="0" smtClean="0"/>
              <a:t>“I can” statements</a:t>
            </a:r>
          </a:p>
          <a:p>
            <a:r>
              <a:rPr lang="en-US" dirty="0" smtClean="0"/>
              <a:t>Photos (and photo essays)</a:t>
            </a:r>
          </a:p>
          <a:p>
            <a:r>
              <a:rPr lang="en-US" dirty="0" smtClean="0"/>
              <a:t>Charts made from sorting</a:t>
            </a:r>
          </a:p>
          <a:p>
            <a:r>
              <a:rPr lang="en-US" dirty="0" smtClean="0"/>
              <a:t>Constructions</a:t>
            </a:r>
          </a:p>
          <a:p>
            <a:r>
              <a:rPr lang="en-US" dirty="0" smtClean="0"/>
              <a:t>Found poem</a:t>
            </a:r>
          </a:p>
          <a:p>
            <a:r>
              <a:rPr lang="en-US" dirty="0" smtClean="0"/>
              <a:t>Word cloud</a:t>
            </a:r>
          </a:p>
          <a:p>
            <a:r>
              <a:rPr lang="en-US" dirty="0" smtClean="0"/>
              <a:t>Advertisement/commercial</a:t>
            </a:r>
          </a:p>
          <a:p>
            <a:r>
              <a:rPr lang="en-US" dirty="0" smtClean="0"/>
              <a:t>Reference letter or bio</a:t>
            </a:r>
          </a:p>
          <a:p>
            <a:r>
              <a:rPr lang="en-US" dirty="0" smtClean="0"/>
              <a:t>Interview (written or oral)</a:t>
            </a:r>
          </a:p>
          <a:p>
            <a:r>
              <a:rPr lang="en-US" dirty="0" smtClean="0"/>
              <a:t>Mind map</a:t>
            </a:r>
          </a:p>
          <a:p>
            <a:r>
              <a:rPr lang="en-US" dirty="0" smtClean="0"/>
              <a:t>Other graphic organizers (e.g., Frayer Model; Story Map)</a:t>
            </a:r>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1330460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714"/>
            <a:ext cx="8229600" cy="943429"/>
          </a:xfrm>
        </p:spPr>
        <p:txBody>
          <a:bodyPr/>
          <a:lstStyle/>
          <a:p>
            <a:r>
              <a:rPr lang="en-US" dirty="0" smtClean="0"/>
              <a:t>  Notes about self-assessment</a:t>
            </a:r>
            <a:endParaRPr lang="en-US" dirty="0"/>
          </a:p>
        </p:txBody>
      </p:sp>
      <p:sp>
        <p:nvSpPr>
          <p:cNvPr id="3" name="Content Placeholder 2"/>
          <p:cNvSpPr>
            <a:spLocks noGrp="1"/>
          </p:cNvSpPr>
          <p:nvPr>
            <p:ph idx="1"/>
          </p:nvPr>
        </p:nvSpPr>
        <p:spPr>
          <a:xfrm>
            <a:off x="250825" y="1560286"/>
            <a:ext cx="8229600" cy="4924501"/>
          </a:xfrm>
        </p:spPr>
        <p:txBody>
          <a:bodyPr>
            <a:normAutofit/>
          </a:bodyPr>
          <a:lstStyle/>
          <a:p>
            <a:r>
              <a:rPr lang="en-US" dirty="0" smtClean="0"/>
              <a:t>Everyone doesn’t have to provide the same evidence</a:t>
            </a:r>
          </a:p>
          <a:p>
            <a:pPr lvl="1"/>
            <a:r>
              <a:rPr lang="en-US" dirty="0"/>
              <a:t>Because </a:t>
            </a:r>
            <a:r>
              <a:rPr lang="en-US" dirty="0" smtClean="0"/>
              <a:t>”</a:t>
            </a:r>
            <a:r>
              <a:rPr lang="en-US" dirty="0"/>
              <a:t>how” doesn’t matter as much as “why</a:t>
            </a:r>
            <a:r>
              <a:rPr lang="en-US" dirty="0" smtClean="0"/>
              <a:t>”,  </a:t>
            </a:r>
            <a:r>
              <a:rPr lang="en-US" dirty="0"/>
              <a:t>we don’t have to do the same thing with </a:t>
            </a:r>
            <a:r>
              <a:rPr lang="en-US" dirty="0" smtClean="0"/>
              <a:t>everyone</a:t>
            </a:r>
          </a:p>
          <a:p>
            <a:pPr lvl="1"/>
            <a:r>
              <a:rPr lang="en-US" dirty="0" smtClean="0"/>
              <a:t>The </a:t>
            </a:r>
            <a:r>
              <a:rPr lang="en-US" dirty="0"/>
              <a:t>standardization is in our inquiry and our purpose, not our </a:t>
            </a:r>
            <a:r>
              <a:rPr lang="en-US" dirty="0" smtClean="0"/>
              <a:t>methods</a:t>
            </a:r>
          </a:p>
          <a:p>
            <a:pPr lvl="1"/>
            <a:endParaRPr lang="en-US" dirty="0" smtClean="0"/>
          </a:p>
          <a:p>
            <a:r>
              <a:rPr lang="en-US" dirty="0"/>
              <a:t>There has to be action on the results! </a:t>
            </a:r>
          </a:p>
          <a:p>
            <a:pPr lvl="1"/>
            <a:r>
              <a:rPr lang="en-US" dirty="0"/>
              <a:t>We assess because </a:t>
            </a:r>
            <a:r>
              <a:rPr lang="en-US" dirty="0" smtClean="0"/>
              <a:t>we/students </a:t>
            </a:r>
            <a:r>
              <a:rPr lang="en-US" dirty="0"/>
              <a:t>NEED to know</a:t>
            </a:r>
          </a:p>
          <a:p>
            <a:pPr lvl="1"/>
            <a:r>
              <a:rPr lang="en-US" dirty="0"/>
              <a:t>Something should happen/change (even if it </a:t>
            </a:r>
            <a:r>
              <a:rPr lang="en-US" dirty="0" smtClean="0"/>
              <a:t>is reducing </a:t>
            </a:r>
            <a:r>
              <a:rPr lang="en-US" dirty="0"/>
              <a:t>uncertainty)</a:t>
            </a:r>
          </a:p>
          <a:p>
            <a:pPr lvl="1"/>
            <a:endParaRPr lang="en-US" dirty="0" smtClean="0"/>
          </a:p>
          <a:p>
            <a:pPr marL="457200" lvl="1" indent="0">
              <a:buNone/>
            </a:pPr>
            <a:endParaRPr lang="en-US" dirty="0"/>
          </a:p>
        </p:txBody>
      </p:sp>
      <p:sp>
        <p:nvSpPr>
          <p:cNvPr id="5" name="Footer Placeholder 4"/>
          <p:cNvSpPr>
            <a:spLocks noGrp="1"/>
          </p:cNvSpPr>
          <p:nvPr>
            <p:ph type="ftr" sz="quarter" idx="11"/>
          </p:nvPr>
        </p:nvSpPr>
        <p:spPr>
          <a:xfrm>
            <a:off x="3124200" y="6356350"/>
            <a:ext cx="4104526" cy="365125"/>
          </a:xfrm>
        </p:spPr>
        <p:txBody>
          <a:bodyPr/>
          <a:lstStyle/>
          <a:p>
            <a:r>
              <a:rPr lang="en-US" dirty="0" smtClean="0"/>
              <a:t>sjeroski@shaw.ca</a:t>
            </a:r>
            <a:endParaRPr lang="en-US" dirty="0"/>
          </a:p>
        </p:txBody>
      </p:sp>
    </p:spTree>
    <p:extLst>
      <p:ext uri="{BB962C8B-B14F-4D97-AF65-F5344CB8AC3E}">
        <p14:creationId xmlns:p14="http://schemas.microsoft.com/office/powerpoint/2010/main" val="2680317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620000" cy="1379499"/>
          </a:xfrm>
        </p:spPr>
        <p:txBody>
          <a:bodyPr/>
          <a:lstStyle/>
          <a:p>
            <a:r>
              <a:rPr lang="en-US" dirty="0" smtClean="0"/>
              <a:t>Processes for Self-Assessment of Core Competencies</a:t>
            </a:r>
            <a:endParaRPr lang="en-US" dirty="0"/>
          </a:p>
        </p:txBody>
      </p:sp>
      <p:sp>
        <p:nvSpPr>
          <p:cNvPr id="3" name="Content Placeholder 2"/>
          <p:cNvSpPr>
            <a:spLocks noGrp="1"/>
          </p:cNvSpPr>
          <p:nvPr>
            <p:ph idx="1"/>
          </p:nvPr>
        </p:nvSpPr>
        <p:spPr>
          <a:xfrm>
            <a:off x="457200" y="1868714"/>
            <a:ext cx="7620000" cy="4532085"/>
          </a:xfrm>
        </p:spPr>
        <p:txBody>
          <a:bodyPr>
            <a:normAutofit/>
          </a:bodyPr>
          <a:lstStyle/>
          <a:p>
            <a:pPr marL="114300" indent="0">
              <a:buNone/>
            </a:pPr>
            <a:r>
              <a:rPr lang="en-US" dirty="0" smtClean="0"/>
              <a:t>You can ...</a:t>
            </a:r>
          </a:p>
          <a:p>
            <a:r>
              <a:rPr lang="en-US" b="1" dirty="0" smtClean="0"/>
              <a:t>Start with the student</a:t>
            </a:r>
          </a:p>
          <a:p>
            <a:pPr lvl="1"/>
            <a:r>
              <a:rPr lang="en-US" i="1" dirty="0"/>
              <a:t>What are you feeling good about? What have you learned to do?</a:t>
            </a:r>
          </a:p>
          <a:p>
            <a:endParaRPr lang="en-US" dirty="0" smtClean="0"/>
          </a:p>
          <a:p>
            <a:r>
              <a:rPr lang="en-US" b="1" dirty="0" smtClean="0"/>
              <a:t>Start with one or more curriculum areas</a:t>
            </a:r>
          </a:p>
          <a:p>
            <a:pPr lvl="1"/>
            <a:r>
              <a:rPr lang="en-US" dirty="0" smtClean="0"/>
              <a:t>Focus on connections between core competencies and curricular competencies. Start with one or two core competencies that are central to the subject area </a:t>
            </a:r>
            <a:r>
              <a:rPr lang="mr-IN" dirty="0" smtClean="0"/>
              <a:t>–</a:t>
            </a:r>
            <a:r>
              <a:rPr lang="en-US" dirty="0" smtClean="0"/>
              <a:t> or search out one that isn’t!</a:t>
            </a:r>
          </a:p>
          <a:p>
            <a:pPr marL="114300" indent="0">
              <a:buNone/>
            </a:pPr>
            <a:endParaRPr lang="en-US" b="1" dirty="0"/>
          </a:p>
          <a:p>
            <a:r>
              <a:rPr lang="en-US" b="1" dirty="0" smtClean="0"/>
              <a:t>Start with one of the competencies </a:t>
            </a:r>
            <a:r>
              <a:rPr lang="mr-IN" dirty="0" smtClean="0"/>
              <a:t>–</a:t>
            </a:r>
            <a:r>
              <a:rPr lang="en-US" dirty="0" smtClean="0"/>
              <a:t> look for it everywhere </a:t>
            </a:r>
            <a:r>
              <a:rPr lang="mr-IN" dirty="0" smtClean="0"/>
              <a:t>–</a:t>
            </a:r>
            <a:r>
              <a:rPr lang="en-US" dirty="0" smtClean="0"/>
              <a:t> curricula, cross-curricular, extra-curricular ..</a:t>
            </a:r>
            <a:endParaRPr lang="en-US" i="1" dirty="0"/>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3872028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with the student ...</a:t>
            </a:r>
            <a:endParaRPr lang="en-US" dirty="0"/>
          </a:p>
        </p:txBody>
      </p:sp>
      <p:sp>
        <p:nvSpPr>
          <p:cNvPr id="3" name="Content Placeholder 2"/>
          <p:cNvSpPr>
            <a:spLocks noGrp="1"/>
          </p:cNvSpPr>
          <p:nvPr>
            <p:ph idx="1"/>
          </p:nvPr>
        </p:nvSpPr>
        <p:spPr/>
        <p:txBody>
          <a:bodyPr/>
          <a:lstStyle/>
          <a:p>
            <a:r>
              <a:rPr lang="en-US" dirty="0" smtClean="0"/>
              <a:t>A student is not a collection of competencies </a:t>
            </a:r>
            <a:r>
              <a:rPr lang="mr-IN" dirty="0" smtClean="0"/>
              <a:t>–</a:t>
            </a:r>
            <a:r>
              <a:rPr lang="en-US" dirty="0" smtClean="0"/>
              <a:t> a student is a person who has competencies that vary from one context to another</a:t>
            </a:r>
          </a:p>
          <a:p>
            <a:r>
              <a:rPr lang="en-US" dirty="0" smtClean="0"/>
              <a:t>Especially with young children, it often makes more sense to start with their own sense of accomplishment </a:t>
            </a:r>
            <a:r>
              <a:rPr lang="mr-IN" dirty="0" smtClean="0"/>
              <a:t>–</a:t>
            </a:r>
            <a:r>
              <a:rPr lang="en-US" dirty="0" smtClean="0"/>
              <a:t> their view </a:t>
            </a:r>
            <a:r>
              <a:rPr lang="en-US" smtClean="0"/>
              <a:t>of their </a:t>
            </a:r>
            <a:r>
              <a:rPr lang="en-US" dirty="0" smtClean="0"/>
              <a:t>strengths</a:t>
            </a:r>
          </a:p>
          <a:p>
            <a:r>
              <a:rPr lang="en-US" dirty="0" smtClean="0"/>
              <a:t>Teachers then elicit ideas, coach, and help students document or collect evidence of their growing competence</a:t>
            </a:r>
          </a:p>
          <a:p>
            <a:endParaRPr lang="en-US" dirty="0" smtClean="0"/>
          </a:p>
          <a:p>
            <a:pPr marL="114300" indent="0">
              <a:buNone/>
            </a:pPr>
            <a:r>
              <a:rPr lang="en-US" b="1" dirty="0" smtClean="0"/>
              <a:t>THE COMPETENCIES ARE ALL ABOUT STRENGTHS.  </a:t>
            </a:r>
          </a:p>
          <a:p>
            <a:pPr marL="114300" indent="0">
              <a:buNone/>
            </a:pPr>
            <a:r>
              <a:rPr lang="en-US" b="1" dirty="0" smtClean="0"/>
              <a:t>THEY ARE NOT THE INCOMPETENCIES!</a:t>
            </a:r>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2506366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012596"/>
          </a:xfrm>
        </p:spPr>
        <p:txBody>
          <a:bodyPr/>
          <a:lstStyle/>
          <a:p>
            <a:r>
              <a:rPr lang="en-US" sz="3600" dirty="0" smtClean="0"/>
              <a:t>A process for getting started</a:t>
            </a:r>
            <a:endParaRPr lang="en-US" sz="3600" dirty="0"/>
          </a:p>
        </p:txBody>
      </p:sp>
      <p:sp>
        <p:nvSpPr>
          <p:cNvPr id="3" name="Content Placeholder 2"/>
          <p:cNvSpPr>
            <a:spLocks noGrp="1"/>
          </p:cNvSpPr>
          <p:nvPr>
            <p:ph idx="1"/>
          </p:nvPr>
        </p:nvSpPr>
        <p:spPr>
          <a:xfrm>
            <a:off x="457200" y="1287234"/>
            <a:ext cx="7620000" cy="5113566"/>
          </a:xfrm>
        </p:spPr>
        <p:txBody>
          <a:bodyPr>
            <a:normAutofit lnSpcReduction="10000"/>
          </a:bodyPr>
          <a:lstStyle/>
          <a:p>
            <a:pPr marL="114300" indent="0" algn="ctr">
              <a:buNone/>
            </a:pPr>
            <a:r>
              <a:rPr lang="en-US" i="1" dirty="0" smtClean="0"/>
              <a:t>Based on ideas developed by </a:t>
            </a:r>
            <a:r>
              <a:rPr lang="en-US" i="1" dirty="0"/>
              <a:t>J</a:t>
            </a:r>
            <a:r>
              <a:rPr lang="en-US" i="1" dirty="0" smtClean="0"/>
              <a:t>en Carter, SD 22</a:t>
            </a:r>
          </a:p>
          <a:p>
            <a:pPr marL="114300" indent="0" algn="ctr">
              <a:buNone/>
            </a:pPr>
            <a:endParaRPr lang="en-US" i="1" dirty="0" smtClean="0"/>
          </a:p>
          <a:p>
            <a:r>
              <a:rPr lang="en-US" dirty="0" smtClean="0"/>
              <a:t>Review that everyone has strengths that help them with their own learning, relationships, and contributions</a:t>
            </a:r>
          </a:p>
          <a:p>
            <a:r>
              <a:rPr lang="en-US" dirty="0" smtClean="0"/>
              <a:t>Knowing your own strengths is important </a:t>
            </a:r>
            <a:r>
              <a:rPr lang="mr-IN" dirty="0" smtClean="0"/>
              <a:t>–</a:t>
            </a:r>
            <a:r>
              <a:rPr lang="en-US" dirty="0" smtClean="0"/>
              <a:t> helps you contribute, helps you think about how to keep adding more strengths, helps you help others, helps you make choices</a:t>
            </a:r>
          </a:p>
          <a:p>
            <a:r>
              <a:rPr lang="en-US" dirty="0" smtClean="0"/>
              <a:t>One way we talk about strengths is by making “I can” statements</a:t>
            </a:r>
          </a:p>
          <a:p>
            <a:r>
              <a:rPr lang="en-US" dirty="0" smtClean="0"/>
              <a:t>Model simple “I can” statements from your own experience. Invite students to try some </a:t>
            </a:r>
            <a:r>
              <a:rPr lang="mr-IN" dirty="0" smtClean="0"/>
              <a:t>–</a:t>
            </a:r>
            <a:r>
              <a:rPr lang="en-US" dirty="0" smtClean="0"/>
              <a:t> prompt from your own knowledge as needed</a:t>
            </a:r>
          </a:p>
          <a:p>
            <a:r>
              <a:rPr lang="en-US" dirty="0" smtClean="0"/>
              <a:t>Ask each student to make a list of “I can” statements (suggest a number based on students’ age and development </a:t>
            </a:r>
            <a:r>
              <a:rPr lang="mr-IN" dirty="0" smtClean="0"/>
              <a:t>–</a:t>
            </a:r>
            <a:r>
              <a:rPr lang="en-US" dirty="0" smtClean="0"/>
              <a:t> but at least 5)</a:t>
            </a:r>
          </a:p>
          <a:p>
            <a:endParaRPr lang="en-US" dirty="0" smtClean="0"/>
          </a:p>
          <a:p>
            <a:endParaRPr lang="en-US" dirty="0"/>
          </a:p>
          <a:p>
            <a:endParaRPr lang="en-US" dirty="0" smtClean="0"/>
          </a:p>
        </p:txBody>
      </p:sp>
      <p:sp>
        <p:nvSpPr>
          <p:cNvPr id="4" name="Footer Placeholder 3"/>
          <p:cNvSpPr>
            <a:spLocks noGrp="1"/>
          </p:cNvSpPr>
          <p:nvPr>
            <p:ph type="ftr" sz="quarter" idx="11"/>
          </p:nvPr>
        </p:nvSpPr>
        <p:spPr/>
        <p:txBody>
          <a:bodyPr/>
          <a:lstStyle/>
          <a:p>
            <a:r>
              <a:rPr lang="en-US" dirty="0" smtClean="0"/>
              <a:t>sjeroski@shaw.ca</a:t>
            </a:r>
            <a:endParaRPr lang="en-US" dirty="0"/>
          </a:p>
        </p:txBody>
      </p:sp>
    </p:spTree>
    <p:extLst>
      <p:ext uri="{BB962C8B-B14F-4D97-AF65-F5344CB8AC3E}">
        <p14:creationId xmlns:p14="http://schemas.microsoft.com/office/powerpoint/2010/main" val="8342439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716&quot;&gt;&lt;object type=&quot;3&quot; unique_id=&quot;10717&quot;&gt;&lt;property id=&quot;20148&quot; value=&quot;5&quot;/&gt;&lt;property id=&quot;20300&quot; value=&quot;Slide 1 - &amp;quot;Supporting Self-Assessment of Core Competencies&amp;quot;&quot;/&gt;&lt;property id=&quot;20307&quot; value=&quot;283&quot;/&gt;&lt;/object&gt;&lt;object type=&quot;3&quot; unique_id=&quot;10718&quot;&gt;&lt;property id=&quot;20148&quot; value=&quot;5&quot;/&gt;&lt;property id=&quot;20300&quot; value=&quot;Slide 2 - &amp;quot;Creating a whole&amp;quot;&quot;/&gt;&lt;property id=&quot;20307&quot; value=&quot;275&quot;/&gt;&lt;/object&gt;&lt;object type=&quot;3&quot; unique_id=&quot;10719&quot;&gt;&lt;property id=&quot;20148&quot; value=&quot;5&quot;/&gt;&lt;property id=&quot;20300&quot; value=&quot;Slide 3 - &amp;quot;Topics&amp;quot;&quot;/&gt;&lt;property id=&quot;20307&quot; value=&quot;284&quot;/&gt;&lt;/object&gt;&lt;object type=&quot;3&quot; unique_id=&quot;10720&quot;&gt;&lt;property id=&quot;20148&quot; value=&quot;5&quot;/&gt;&lt;property id=&quot;20300&quot; value=&quot;Slide 4 - &amp;quot;Self-assessment: Overview&amp;quot;&quot;/&gt;&lt;property id=&quot;20307&quot; value=&quot;274&quot;/&gt;&lt;/object&gt;&lt;object type=&quot;3&quot; unique_id=&quot;10721&quot;&gt;&lt;property id=&quot;20148&quot; value=&quot;5&quot;/&gt;&lt;property id=&quot;20300&quot; value=&quot;Slide 5 - &amp;quot;Some forms we can use for self-assessment ...&amp;quot;&quot;/&gt;&lt;property id=&quot;20307&quot; value=&quot;273&quot;/&gt;&lt;/object&gt;&lt;object type=&quot;3&quot; unique_id=&quot;10722&quot;&gt;&lt;property id=&quot;20148&quot; value=&quot;5&quot;/&gt;&lt;property id=&quot;20300&quot; value=&quot;Slide 6 - &amp;quot;  Notes about self-assessment&amp;quot;&quot;/&gt;&lt;property id=&quot;20307&quot; value=&quot;277&quot;/&gt;&lt;/object&gt;&lt;object type=&quot;3&quot; unique_id=&quot;10723&quot;&gt;&lt;property id=&quot;20148&quot; value=&quot;5&quot;/&gt;&lt;property id=&quot;20300&quot; value=&quot;Slide 7 - &amp;quot;Processes for Self-Assessment of Core Competencies&amp;quot;&quot;/&gt;&lt;property id=&quot;20307&quot; value=&quot;278&quot;/&gt;&lt;/object&gt;&lt;object type=&quot;3&quot; unique_id=&quot;10724&quot;&gt;&lt;property id=&quot;20148&quot; value=&quot;5&quot;/&gt;&lt;property id=&quot;20300&quot; value=&quot;Slide 8 - &amp;quot;Starting with the student ...&amp;quot;&quot;/&gt;&lt;property id=&quot;20307&quot; value=&quot;267&quot;/&gt;&lt;/object&gt;&lt;object type=&quot;3&quot; unique_id=&quot;10725&quot;&gt;&lt;property id=&quot;20148&quot; value=&quot;5&quot;/&gt;&lt;property id=&quot;20300&quot; value=&quot;Slide 9 - &amp;quot;A process for getting started&amp;quot;&quot;/&gt;&lt;property id=&quot;20307&quot; value=&quot;268&quot;/&gt;&lt;/object&gt;&lt;object type=&quot;3&quot; unique_id=&quot;10726&quot;&gt;&lt;property id=&quot;20148&quot; value=&quot;5&quot;/&gt;&lt;property id=&quot;20300&quot; value=&quot;Slide 10 - &amp;quot;Options&amp;quot;&quot;/&gt;&lt;property id=&quot;20307&quot; value=&quot;269&quot;/&gt;&lt;/object&gt;&lt;object type=&quot;3&quot; unique_id=&quot;10727&quot;&gt;&lt;property id=&quot;20148&quot; value=&quot;5&quot;/&gt;&lt;property id=&quot;20300&quot; value=&quot;Slide 11 - &amp;quot;A process for reviewing progress&amp;quot;&quot;/&gt;&lt;property id=&quot;20307&quot; value=&quot;270&quot;/&gt;&lt;/object&gt;&lt;object type=&quot;3&quot; unique_id=&quot;10728&quot;&gt;&lt;property id=&quot;20148&quot; value=&quot;5&quot;/&gt;&lt;property id=&quot;20300&quot; value=&quot;Slide 12&quot;/&gt;&lt;property id=&quot;20307&quot; value=&quot;271&quot;/&gt;&lt;/object&gt;&lt;object type=&quot;3&quot; unique_id=&quot;10729&quot;&gt;&lt;property id=&quot;20148&quot; value=&quot;5&quot;/&gt;&lt;property id=&quot;20300&quot; value=&quot;Slide 13 - &amp;quot;  Starting with one of the Core competencies: Self-assessing Personal Awareness &amp;amp; Responsibility  &amp;quot;&quot;/&gt;&lt;property id=&quot;20307&quot; value=&quot;257&quot;/&gt;&lt;/object&gt;&lt;object type=&quot;3&quot; unique_id=&quot;10730&quot;&gt;&lt;property id=&quot;20148&quot; value=&quot;5&quot;/&gt;&lt;property id=&quot;20300&quot; value=&quot;Slide 14&quot;/&gt;&lt;property id=&quot;20307&quot; value=&quot;258&quot;/&gt;&lt;/object&gt;&lt;object type=&quot;3&quot; unique_id=&quot;10731&quot;&gt;&lt;property id=&quot;20148&quot; value=&quot;5&quot;/&gt;&lt;property id=&quot;20300&quot; value=&quot;Slide 15 - &amp;quot;Self-assessment options: Getting started&amp;quot;&quot;/&gt;&lt;property id=&quot;20307&quot; value=&quot;259&quot;/&gt;&lt;/object&gt;&lt;object type=&quot;3&quot; unique_id=&quot;10732&quot;&gt;&lt;property id=&quot;20148&quot; value=&quot;5&quot;/&gt;&lt;property id=&quot;20300&quot; value=&quot;Slide 16 - &amp;quot;More Options&amp;quot;&quot;/&gt;&lt;property id=&quot;20307&quot; value=&quot;265&quot;/&gt;&lt;/object&gt;&lt;object type=&quot;3&quot; unique_id=&quot;10733&quot;&gt;&lt;property id=&quot;20148&quot; value=&quot;5&quot;/&gt;&lt;property id=&quot;20300&quot; value=&quot;Slide 17 - &amp;quot;More Options&amp;quot;&quot;/&gt;&lt;property id=&quot;20307&quot; value=&quot;261&quot;/&gt;&lt;/object&gt;&lt;object type=&quot;3&quot; unique_id=&quot;10734&quot;&gt;&lt;property id=&quot;20148&quot; value=&quot;5&quot;/&gt;&lt;property id=&quot;20300&quot; value=&quot;Slide 18 - &amp;quot;Examples:  “I CAN ...”&amp;quot;&quot;/&gt;&lt;property id=&quot;20307&quot; value=&quot;263&quot;/&gt;&lt;/object&gt;&lt;object type=&quot;3&quot; unique_id=&quot;10735&quot;&gt;&lt;property id=&quot;20148&quot; value=&quot;5&quot;/&gt;&lt;property id=&quot;20300&quot; value=&quot;Slide 19 - &amp;quot;Example of a “sort”&amp;quot;&quot;/&gt;&lt;property id=&quot;20307&quot; value=&quot;264&quot;/&gt;&lt;/object&gt;&lt;object type=&quot;3&quot; unique_id=&quot;10736&quot;&gt;&lt;property id=&quot;20148&quot; value=&quot;5&quot;/&gt;&lt;property id=&quot;20300&quot; value=&quot;Slide 20 - &amp;quot;Questioning to Prompt Reflection&amp;quot;&quot;/&gt;&lt;property id=&quot;20307&quot; value=&quot;281&quot;/&gt;&lt;/object&gt;&lt;object type=&quot;3&quot; unique_id=&quot;10737&quot;&gt;&lt;property id=&quot;20148&quot; value=&quot;5&quot;/&gt;&lt;property id=&quot;20300&quot; value=&quot;Slide 21 - &amp;quot;Sources of Reflective Questions&amp;quot;&quot;/&gt;&lt;property id=&quot;20307&quot; value=&quot;286&quot;/&gt;&lt;/object&gt;&lt;object type=&quot;3&quot; unique_id=&quot;10738&quot;&gt;&lt;property id=&quot;20148&quot; value=&quot;5&quot;/&gt;&lt;property id=&quot;20300&quot; value=&quot;Slide 22 - &amp;quot;Sample Questions for Reflecting on Core Competencies&amp;quot;&quot;/&gt;&lt;property id=&quot;20307&quot; value=&quot;282&quot;/&gt;&lt;/object&gt;&lt;object type=&quot;3&quot; unique_id=&quot;10739&quot;&gt;&lt;property id=&quot;20148&quot; value=&quot;5&quot;/&gt;&lt;property id=&quot;20300&quot; value=&quot;Slide 23 - &amp;quot;Sample questions (continued)&amp;quot;&quot;/&gt;&lt;property id=&quot;20307&quot; value=&quot;285&quot;/&gt;&lt;/object&gt;&lt;/object&gt;&lt;object type=&quot;8&quot; unique_id=&quot;10764&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398D2D393C9641839C384464736F8A" ma:contentTypeVersion="14" ma:contentTypeDescription="Create a new document." ma:contentTypeScope="" ma:versionID="4c5b3174873fe000065540f9c9ede31c">
  <xsd:schema xmlns:xsd="http://www.w3.org/2001/XMLSchema" xmlns:xs="http://www.w3.org/2001/XMLSchema" xmlns:p="http://schemas.microsoft.com/office/2006/metadata/properties" xmlns:ns2="cfca1b54-49f7-4c30-a513-b910015a076f" xmlns:ns3="7da1dac5-aa59-4a25-b6fd-c39d2d9e1a2b" targetNamespace="http://schemas.microsoft.com/office/2006/metadata/properties" ma:root="true" ma:fieldsID="ee22b913e0b28a03238920b0660755ce" ns2:_="" ns3:_="">
    <xsd:import namespace="cfca1b54-49f7-4c30-a513-b910015a076f"/>
    <xsd:import namespace="7da1dac5-aa59-4a25-b6fd-c39d2d9e1a2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ca1b54-49f7-4c30-a513-b910015a07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0a18fee0-daa1-4d9b-8e5c-522bdfce06c3"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a1dac5-aa59-4a25-b6fd-c39d2d9e1a2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67489ca7-a402-4244-ae5d-66772810444e}" ma:internalName="TaxCatchAll" ma:showField="CatchAllData" ma:web="7da1dac5-aa59-4a25-b6fd-c39d2d9e1a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da1dac5-aa59-4a25-b6fd-c39d2d9e1a2b" xsi:nil="true"/>
    <lcf76f155ced4ddcb4097134ff3c332f xmlns="cfca1b54-49f7-4c30-a513-b910015a07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E8ECF14-0591-4052-9723-E9A002600B1E}"/>
</file>

<file path=customXml/itemProps2.xml><?xml version="1.0" encoding="utf-8"?>
<ds:datastoreItem xmlns:ds="http://schemas.openxmlformats.org/officeDocument/2006/customXml" ds:itemID="{97D453C3-264B-4980-B676-736679AD610F}"/>
</file>

<file path=customXml/itemProps3.xml><?xml version="1.0" encoding="utf-8"?>
<ds:datastoreItem xmlns:ds="http://schemas.openxmlformats.org/officeDocument/2006/customXml" ds:itemID="{DECC9022-6D47-4673-B905-71C3F9E05B4B}"/>
</file>

<file path=docProps/app.xml><?xml version="1.0" encoding="utf-8"?>
<Properties xmlns="http://schemas.openxmlformats.org/officeDocument/2006/extended-properties" xmlns:vt="http://schemas.openxmlformats.org/officeDocument/2006/docPropsVTypes">
  <Template>Adjacency.thmx</Template>
  <TotalTime>1702</TotalTime>
  <Words>2520</Words>
  <Application>Microsoft Macintosh PowerPoint</Application>
  <PresentationFormat>On-screen Show (4:3)</PresentationFormat>
  <Paragraphs>285</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Supporting Self-Assessment of Core Competencies</vt:lpstr>
      <vt:lpstr>Creating a whole</vt:lpstr>
      <vt:lpstr>Topics</vt:lpstr>
      <vt:lpstr>Self-assessment: Overview</vt:lpstr>
      <vt:lpstr>Some forms we can use for self-assessment ...</vt:lpstr>
      <vt:lpstr>  Notes about self-assessment</vt:lpstr>
      <vt:lpstr>Processes for Self-Assessment of Core Competencies</vt:lpstr>
      <vt:lpstr>Starting with the student ...</vt:lpstr>
      <vt:lpstr>A process for getting started</vt:lpstr>
      <vt:lpstr>Options</vt:lpstr>
      <vt:lpstr>A process for reviewing progress</vt:lpstr>
      <vt:lpstr>PowerPoint Presentation</vt:lpstr>
      <vt:lpstr>  Starting with one of the Core competencies: Self-assessing Personal Awareness &amp; Responsibility  </vt:lpstr>
      <vt:lpstr>PowerPoint Presentation</vt:lpstr>
      <vt:lpstr>Self-assessment options: Getting started</vt:lpstr>
      <vt:lpstr>More Options</vt:lpstr>
      <vt:lpstr>More Options</vt:lpstr>
      <vt:lpstr>Examples:  “I CAN ...”</vt:lpstr>
      <vt:lpstr>Example of a “sort”</vt:lpstr>
      <vt:lpstr>Questioning to Prompt Reflection</vt:lpstr>
      <vt:lpstr>Sources of Reflective Questions</vt:lpstr>
      <vt:lpstr>Sample Questions for Reflecting on Core Competencies</vt:lpstr>
      <vt:lpstr>Sample questions (continued)</vt:lpstr>
    </vt:vector>
  </TitlesOfParts>
  <Company>Horizon Research &amp; Evaluation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Jeroski</dc:creator>
  <cp:lastModifiedBy>Denise Mansueti</cp:lastModifiedBy>
  <cp:revision>82</cp:revision>
  <cp:lastPrinted>2017-02-06T05:24:39Z</cp:lastPrinted>
  <dcterms:created xsi:type="dcterms:W3CDTF">2017-02-04T01:35:37Z</dcterms:created>
  <dcterms:modified xsi:type="dcterms:W3CDTF">2017-04-28T21:35:02Z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0x01010084398D2D393C9641839C384464736F8A</vt:lpwstr>
  </property>
</Properties>
</file>